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sldIdLst>
    <p:sldId id="10728" r:id="rId2"/>
    <p:sldId id="10708" r:id="rId3"/>
    <p:sldId id="10729" r:id="rId4"/>
    <p:sldId id="10711" r:id="rId5"/>
    <p:sldId id="10720" r:id="rId6"/>
    <p:sldId id="10718" r:id="rId7"/>
    <p:sldId id="10731" r:id="rId8"/>
    <p:sldId id="10730" r:id="rId9"/>
    <p:sldId id="10710" r:id="rId10"/>
  </p:sldIdLst>
  <p:sldSz cx="12192000" cy="6858000"/>
  <p:notesSz cx="7019925" cy="9305925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e Hawley" initials="VH" lastIdx="1" clrIdx="0">
    <p:extLst>
      <p:ext uri="{19B8F6BF-5375-455C-9EA6-DF929625EA0E}">
        <p15:presenceInfo xmlns:p15="http://schemas.microsoft.com/office/powerpoint/2012/main" userId="S::Valerie.Hawley@damanhealth.ae::6d44db47-f2f7-4089-b249-84a8701740d7" providerId="AD"/>
      </p:ext>
    </p:extLst>
  </p:cmAuthor>
  <p:cmAuthor id="2" name="Hatem Abueida" initials="HA" lastIdx="1" clrIdx="1">
    <p:extLst>
      <p:ext uri="{19B8F6BF-5375-455C-9EA6-DF929625EA0E}">
        <p15:presenceInfo xmlns:p15="http://schemas.microsoft.com/office/powerpoint/2012/main" userId="S-1-5-21-1194444211-963107961-2243363944-41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C88"/>
    <a:srgbClr val="060606"/>
    <a:srgbClr val="003478"/>
    <a:srgbClr val="00746C"/>
    <a:srgbClr val="FFFFCC"/>
    <a:srgbClr val="99FF99"/>
    <a:srgbClr val="4F73A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9" autoAdjust="0"/>
    <p:restoredTop sz="88708" autoAdjust="0"/>
  </p:normalViewPr>
  <p:slideViewPr>
    <p:cSldViewPr snapToGrid="0">
      <p:cViewPr varScale="1">
        <p:scale>
          <a:sx n="80" d="100"/>
          <a:sy n="80" d="100"/>
        </p:scale>
        <p:origin x="471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846-446C-A130-AF9459B6DB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846-446C-A130-AF9459B6DB7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846-446C-A130-AF9459B6DB7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846-446C-A130-AF9459B6DB7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846-446C-A130-AF9459B6DB7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846-446C-A130-AF9459B6DB7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846-446C-A130-AF9459B6DB7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846-446C-A130-AF9459B6DB7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846-446C-A130-AF9459B6DB78}"/>
              </c:ext>
            </c:extLst>
          </c:dPt>
          <c:dLbls>
            <c:dLbl>
              <c:idx val="0"/>
              <c:layout>
                <c:manualLayout>
                  <c:x val="0.2286891794457315"/>
                  <c:y val="-0.1011210698703106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46-446C-A130-AF9459B6DB78}"/>
                </c:ext>
              </c:extLst>
            </c:dLbl>
            <c:dLbl>
              <c:idx val="1"/>
              <c:layout>
                <c:manualLayout>
                  <c:x val="0.19601929666776996"/>
                  <c:y val="5.185695890785151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46-446C-A130-AF9459B6DB78}"/>
                </c:ext>
              </c:extLst>
            </c:dLbl>
            <c:dLbl>
              <c:idx val="2"/>
              <c:layout>
                <c:manualLayout>
                  <c:x val="-7.1562600370773222E-2"/>
                  <c:y val="0.1581637246689474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46-446C-A130-AF9459B6DB78}"/>
                </c:ext>
              </c:extLst>
            </c:dLbl>
            <c:dLbl>
              <c:idx val="3"/>
              <c:layout>
                <c:manualLayout>
                  <c:x val="-0.18512933574178272"/>
                  <c:y val="0.1944635959044434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46-446C-A130-AF9459B6DB78}"/>
                </c:ext>
              </c:extLst>
            </c:dLbl>
            <c:dLbl>
              <c:idx val="4"/>
              <c:layout>
                <c:manualLayout>
                  <c:x val="-0.16957224870465815"/>
                  <c:y val="9.593537397952539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46-446C-A130-AF9459B6DB78}"/>
                </c:ext>
              </c:extLst>
            </c:dLbl>
            <c:dLbl>
              <c:idx val="5"/>
              <c:layout>
                <c:manualLayout>
                  <c:x val="-0.25358051870513099"/>
                  <c:y val="1.296423972696285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46-446C-A130-AF9459B6DB78}"/>
                </c:ext>
              </c:extLst>
            </c:dLbl>
            <c:dLbl>
              <c:idx val="6"/>
              <c:layout>
                <c:manualLayout>
                  <c:x val="-0.1750387164290724"/>
                  <c:y val="-4.958763403909860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46-446C-A130-AF9459B6DB78}"/>
                </c:ext>
              </c:extLst>
            </c:dLbl>
            <c:dLbl>
              <c:idx val="7"/>
              <c:layout>
                <c:manualLayout>
                  <c:x val="-0.34068952206144254"/>
                  <c:y val="-0.11766184378301414"/>
                </c:manualLayout>
              </c:layout>
              <c:tx>
                <c:rich>
                  <a:bodyPr/>
                  <a:lstStyle/>
                  <a:p>
                    <a:fld id="{080285DA-D151-481F-9F0F-960168991C85}" type="CATEGORYNAME">
                      <a:rPr lang="en-US" smtClean="0"/>
                      <a:pPr/>
                      <a:t>[CATEGORY NAME]</a:t>
                    </a:fld>
                    <a:endParaRPr lang="en-US" dirty="0"/>
                  </a:p>
                  <a:p>
                    <a:fld id="{A7B4D74F-3EC3-430F-9657-D02D6210AA9C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70394707307559"/>
                      <c:h val="0.1745113570890296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D846-446C-A130-AF9459B6DB78}"/>
                </c:ext>
              </c:extLst>
            </c:dLbl>
            <c:dLbl>
              <c:idx val="8"/>
              <c:layout>
                <c:manualLayout>
                  <c:x val="1.4001378333412197E-2"/>
                  <c:y val="-0.173720812341302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846-446C-A130-AF9459B6DB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Sheet1!$A$1:$A$9</c:f>
              <c:strCache>
                <c:ptCount val="9"/>
                <c:pt idx="0">
                  <c:v>Lack of Documentation </c:v>
                </c:pt>
                <c:pt idx="1">
                  <c:v>Billing of services not rendered</c:v>
                </c:pt>
                <c:pt idx="2">
                  <c:v>Upcoding </c:v>
                </c:pt>
                <c:pt idx="3">
                  <c:v>Unjustified services </c:v>
                </c:pt>
                <c:pt idx="4">
                  <c:v>Duplicate claims</c:v>
                </c:pt>
                <c:pt idx="5">
                  <c:v>Unbundled Services</c:v>
                </c:pt>
                <c:pt idx="6">
                  <c:v>Miscoding</c:v>
                </c:pt>
                <c:pt idx="7">
                  <c:v>Inconsistency with medical records </c:v>
                </c:pt>
                <c:pt idx="8">
                  <c:v>Billing of non-covered services</c:v>
                </c:pt>
              </c:strCache>
            </c:strRef>
          </c:cat>
          <c:val>
            <c:numRef>
              <c:f>Sheet1!$B$1:$B$9</c:f>
              <c:numCache>
                <c:formatCode>0%</c:formatCode>
                <c:ptCount val="9"/>
                <c:pt idx="0">
                  <c:v>0.26</c:v>
                </c:pt>
                <c:pt idx="1">
                  <c:v>0.21</c:v>
                </c:pt>
                <c:pt idx="2">
                  <c:v>0.14000000000000001</c:v>
                </c:pt>
                <c:pt idx="3">
                  <c:v>0.13</c:v>
                </c:pt>
                <c:pt idx="4">
                  <c:v>0.08</c:v>
                </c:pt>
                <c:pt idx="5">
                  <c:v>7.0000000000000007E-2</c:v>
                </c:pt>
                <c:pt idx="6">
                  <c:v>0.05</c:v>
                </c:pt>
                <c:pt idx="7">
                  <c:v>0.04</c:v>
                </c:pt>
                <c:pt idx="8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846-446C-A130-AF9459B6DB7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71024335031127E-3"/>
          <c:y val="1.9593067068575734E-2"/>
          <c:w val="0.98528579513299386"/>
          <c:h val="0.96081386586284856"/>
        </c:manualLayout>
      </c:layout>
      <c:lineChart>
        <c:grouping val="standard"/>
        <c:varyColors val="0"/>
        <c:ser>
          <c:idx val="0"/>
          <c:order val="0"/>
          <c:spPr>
            <a:ln w="19050" algn="ctr">
              <a:solidFill>
                <a:srgbClr val="364D6E"/>
              </a:solidFill>
              <a:prstDash val="solid"/>
            </a:ln>
          </c:spPr>
          <c:marker>
            <c:symbol val="none"/>
          </c:marker>
          <c:val>
            <c:numRef>
              <c:f>Sheet1!$A$1:$AC$1</c:f>
              <c:numCache>
                <c:formatCode>General</c:formatCode>
                <c:ptCount val="29"/>
                <c:pt idx="0">
                  <c:v>89.799096321678505</c:v>
                </c:pt>
                <c:pt idx="1">
                  <c:v>112.42972068601499</c:v>
                </c:pt>
                <c:pt idx="2">
                  <c:v>124.63368523750755</c:v>
                </c:pt>
                <c:pt idx="3">
                  <c:v>138.59708118965341</c:v>
                </c:pt>
                <c:pt idx="4">
                  <c:v>142.51064687654832</c:v>
                </c:pt>
                <c:pt idx="5">
                  <c:v>124.50826083686682</c:v>
                </c:pt>
                <c:pt idx="6">
                  <c:v>94.456787395175567</c:v>
                </c:pt>
                <c:pt idx="7">
                  <c:v>137.16473708534056</c:v>
                </c:pt>
                <c:pt idx="8">
                  <c:v>135.37059283358536</c:v>
                </c:pt>
                <c:pt idx="9">
                  <c:v>156.63688580938265</c:v>
                </c:pt>
                <c:pt idx="10">
                  <c:v>170.92709252950624</c:v>
                </c:pt>
                <c:pt idx="11">
                  <c:v>169.96227933751607</c:v>
                </c:pt>
                <c:pt idx="12">
                  <c:v>191.9638526405148</c:v>
                </c:pt>
                <c:pt idx="13">
                  <c:v>207.28907143076401</c:v>
                </c:pt>
                <c:pt idx="14">
                  <c:v>199.2090128925762</c:v>
                </c:pt>
                <c:pt idx="15">
                  <c:v>184.10347619895691</c:v>
                </c:pt>
                <c:pt idx="16">
                  <c:v>150.21684720380716</c:v>
                </c:pt>
                <c:pt idx="17">
                  <c:v>106.03329775728649</c:v>
                </c:pt>
                <c:pt idx="18">
                  <c:v>127.17757527140257</c:v>
                </c:pt>
                <c:pt idx="19">
                  <c:v>138.02388363387695</c:v>
                </c:pt>
                <c:pt idx="20">
                  <c:v>102.38328984747527</c:v>
                </c:pt>
                <c:pt idx="21">
                  <c:v>122.56170292905647</c:v>
                </c:pt>
                <c:pt idx="22">
                  <c:v>118.18650950775061</c:v>
                </c:pt>
                <c:pt idx="23">
                  <c:v>111.89870224543957</c:v>
                </c:pt>
                <c:pt idx="24">
                  <c:v>116.05527862398905</c:v>
                </c:pt>
                <c:pt idx="25">
                  <c:v>103.14192739614417</c:v>
                </c:pt>
                <c:pt idx="26">
                  <c:v>63.375506140296991</c:v>
                </c:pt>
                <c:pt idx="27">
                  <c:v>55.177572869350143</c:v>
                </c:pt>
                <c:pt idx="28">
                  <c:v>54.487124925472585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A9-4D1A-A16C-8581C17E0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0039551"/>
        <c:axId val="1"/>
      </c:lineChart>
      <c:catAx>
        <c:axId val="860039551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210.21798429430038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860039551"/>
        <c:crosses val="min"/>
        <c:crossBetween val="midCat"/>
        <c:majorUnit val="10"/>
      </c:valAx>
    </c:plotArea>
    <c:plotVisOnly val="0"/>
    <c:dispBlanksAs val="gap"/>
    <c:showDLblsOverMax val="1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1967" cy="466913"/>
          </a:xfrm>
          <a:prstGeom prst="rect">
            <a:avLst/>
          </a:prstGeom>
        </p:spPr>
        <p:txBody>
          <a:bodyPr vert="horz" lIns="93287" tIns="46643" rIns="93287" bIns="4664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4" y="0"/>
            <a:ext cx="3041967" cy="466913"/>
          </a:xfrm>
          <a:prstGeom prst="rect">
            <a:avLst/>
          </a:prstGeom>
        </p:spPr>
        <p:txBody>
          <a:bodyPr vert="horz" lIns="93287" tIns="46643" rIns="93287" bIns="46643" rtlCol="0"/>
          <a:lstStyle>
            <a:lvl1pPr algn="r">
              <a:defRPr sz="1200"/>
            </a:lvl1pPr>
          </a:lstStyle>
          <a:p>
            <a:fld id="{84933062-98A9-477A-9C83-E803BB2AFC8D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3" rIns="93287" bIns="4664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3" rIns="93287" bIns="4664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9015"/>
            <a:ext cx="3041967" cy="466912"/>
          </a:xfrm>
          <a:prstGeom prst="rect">
            <a:avLst/>
          </a:prstGeom>
        </p:spPr>
        <p:txBody>
          <a:bodyPr vert="horz" lIns="93287" tIns="46643" rIns="93287" bIns="4664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4" y="8839015"/>
            <a:ext cx="3041967" cy="466912"/>
          </a:xfrm>
          <a:prstGeom prst="rect">
            <a:avLst/>
          </a:prstGeom>
        </p:spPr>
        <p:txBody>
          <a:bodyPr vert="horz" lIns="93287" tIns="46643" rIns="93287" bIns="46643" rtlCol="0" anchor="b"/>
          <a:lstStyle>
            <a:lvl1pPr algn="r">
              <a:defRPr sz="1200"/>
            </a:lvl1pPr>
          </a:lstStyle>
          <a:p>
            <a:fld id="{928436D0-0510-45D8-BF5F-9A564C6BE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82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03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436D0-0510-45D8-BF5F-9A564C6BEB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987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03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436D0-0510-45D8-BF5F-9A564C6BEBC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614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381" indent="-17138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5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436D0-0510-45D8-BF5F-9A564C6BEBC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443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436D0-0510-45D8-BF5F-9A564C6BEBC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741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436D0-0510-45D8-BF5F-9A564C6BEBC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53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436D0-0510-45D8-BF5F-9A564C6BEBC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442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436D0-0510-45D8-BF5F-9A564C6BEBC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853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436D0-0510-45D8-BF5F-9A564C6BEBC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49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436D0-0510-45D8-BF5F-9A564C6BEBC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56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damanhealth.ae/opencms/opencms/Daman/en/home/index.html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damanhealth.ae/en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manhealth.ae/opencms/opencms/Daman/en/home/index.html" TargetMode="External"/><Relationship Id="rId2" Type="http://schemas.openxmlformats.org/officeDocument/2006/relationships/hyperlink" Target="https://www.damanhealth.ae/en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manhealth.ae/opencms/opencms/Daman/en/home/index.html" TargetMode="External"/><Relationship Id="rId2" Type="http://schemas.openxmlformats.org/officeDocument/2006/relationships/hyperlink" Target="https://www.damanhealth.ae/en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manhealth.ae/opencms/opencms/Daman/en/home/index.html" TargetMode="External"/><Relationship Id="rId2" Type="http://schemas.openxmlformats.org/officeDocument/2006/relationships/hyperlink" Target="https://www.damanhealth.ae/en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manhealth.ae/opencms/opencms/Daman/en/home/index.html" TargetMode="External"/><Relationship Id="rId2" Type="http://schemas.openxmlformats.org/officeDocument/2006/relationships/hyperlink" Target="https://www.damanhealth.ae/en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manhealth.ae/opencms/opencms/Daman/en/home/index.html" TargetMode="External"/><Relationship Id="rId2" Type="http://schemas.openxmlformats.org/officeDocument/2006/relationships/hyperlink" Target="https://www.damanhealth.ae/en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10397103" y="228937"/>
            <a:ext cx="1794897" cy="1110006"/>
            <a:chOff x="10397103" y="228937"/>
            <a:chExt cx="1794897" cy="1110006"/>
          </a:xfrm>
        </p:grpSpPr>
        <p:sp>
          <p:nvSpPr>
            <p:cNvPr id="8" name="Rectangle 7"/>
            <p:cNvSpPr/>
            <p:nvPr userDrawn="1"/>
          </p:nvSpPr>
          <p:spPr>
            <a:xfrm>
              <a:off x="12001269" y="360589"/>
              <a:ext cx="190731" cy="946928"/>
            </a:xfrm>
            <a:prstGeom prst="rect">
              <a:avLst/>
            </a:prstGeom>
            <a:solidFill>
              <a:srgbClr val="8830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9" name="Picture 8">
              <a:hlinkClick r:id="rId2"/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397103" y="228937"/>
              <a:ext cx="1304104" cy="1110006"/>
            </a:xfrm>
            <a:prstGeom prst="rect">
              <a:avLst/>
            </a:prstGeom>
          </p:spPr>
        </p:pic>
      </p:grpSp>
      <p:sp>
        <p:nvSpPr>
          <p:cNvPr id="10" name="Rectangle 9"/>
          <p:cNvSpPr/>
          <p:nvPr userDrawn="1"/>
        </p:nvSpPr>
        <p:spPr>
          <a:xfrm>
            <a:off x="0" y="6543789"/>
            <a:ext cx="113574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1" name="Rectangle 10">
            <a:hlinkClick r:id="rId4"/>
          </p:cNvPr>
          <p:cNvSpPr/>
          <p:nvPr userDrawn="1"/>
        </p:nvSpPr>
        <p:spPr>
          <a:xfrm>
            <a:off x="269423" y="6493795"/>
            <a:ext cx="96372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b="1" kern="1200" dirty="0">
                <a:solidFill>
                  <a:srgbClr val="882D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damanhealth.ae</a:t>
            </a:r>
          </a:p>
        </p:txBody>
      </p:sp>
    </p:spTree>
    <p:extLst>
      <p:ext uri="{BB962C8B-B14F-4D97-AF65-F5344CB8AC3E}">
        <p14:creationId xmlns:p14="http://schemas.microsoft.com/office/powerpoint/2010/main" val="109598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269875" y="158980"/>
            <a:ext cx="10424160" cy="365760"/>
          </a:xfrm>
        </p:spPr>
        <p:txBody>
          <a:bodyPr>
            <a:noAutofit/>
          </a:bodyPr>
          <a:lstStyle>
            <a:lvl1pPr marL="0" indent="0">
              <a:buNone/>
              <a:defRPr sz="2000" b="1" baseline="0">
                <a:solidFill>
                  <a:schemeClr val="tx2"/>
                </a:solidFill>
              </a:defRPr>
            </a:lvl1pPr>
            <a:lvl2pPr>
              <a:defRPr sz="2000" b="1">
                <a:solidFill>
                  <a:schemeClr val="tx2"/>
                </a:solidFill>
              </a:defRPr>
            </a:lvl2pPr>
            <a:lvl3pPr>
              <a:defRPr sz="2000" b="1">
                <a:solidFill>
                  <a:schemeClr val="tx2"/>
                </a:solidFill>
              </a:defRPr>
            </a:lvl3pPr>
            <a:lvl4pPr>
              <a:defRPr sz="2000" b="1">
                <a:solidFill>
                  <a:schemeClr val="tx2"/>
                </a:solidFill>
              </a:defRPr>
            </a:lvl4pPr>
            <a:lvl5pPr>
              <a:defRPr sz="20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 font type VERDANA size 20 bold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77300" y="6493517"/>
            <a:ext cx="1905095" cy="215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882D45"/>
                </a:solidFill>
                <a:latin typeface="+mj-lt"/>
              </a:defRPr>
            </a:lvl1pPr>
          </a:lstStyle>
          <a:p>
            <a:r>
              <a:rPr lang="en-GB" dirty="0"/>
              <a:t>Document type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0824564" y="6493516"/>
            <a:ext cx="807812" cy="212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882D45"/>
                </a:solidFill>
                <a:latin typeface="+mj-lt"/>
              </a:defRPr>
            </a:lvl1pPr>
          </a:lstStyle>
          <a:p>
            <a:fld id="{8A914F42-6BC7-4CC7-AB42-83D2CDBB63E7}" type="datetime1">
              <a:rPr lang="en-US" noProof="0" smtClean="0"/>
              <a:t>2/18/2020</a:t>
            </a:fld>
            <a:endParaRPr lang="en-GB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43789"/>
            <a:ext cx="113574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Rectangle 6">
            <a:hlinkClick r:id="rId2"/>
          </p:cNvPr>
          <p:cNvSpPr/>
          <p:nvPr userDrawn="1"/>
        </p:nvSpPr>
        <p:spPr>
          <a:xfrm>
            <a:off x="269423" y="6493795"/>
            <a:ext cx="96372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b="1" kern="1200" dirty="0">
                <a:solidFill>
                  <a:srgbClr val="882D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damanhealth.ae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1167919" y="196422"/>
            <a:ext cx="1035370" cy="653912"/>
            <a:chOff x="11156630" y="196422"/>
            <a:chExt cx="1035370" cy="653912"/>
          </a:xfrm>
        </p:grpSpPr>
        <p:sp>
          <p:nvSpPr>
            <p:cNvPr id="9" name="Rectangle 8"/>
            <p:cNvSpPr/>
            <p:nvPr/>
          </p:nvSpPr>
          <p:spPr>
            <a:xfrm>
              <a:off x="12078426" y="244880"/>
              <a:ext cx="113574" cy="563862"/>
            </a:xfrm>
            <a:prstGeom prst="rect">
              <a:avLst/>
            </a:prstGeom>
            <a:solidFill>
              <a:srgbClr val="8830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10" name="Picture 9">
              <a:hlinkClick r:id="rId3"/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56630" y="196422"/>
              <a:ext cx="768258" cy="653912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 userDrawn="1"/>
        </p:nvSpPr>
        <p:spPr>
          <a:xfrm flipH="1">
            <a:off x="11632376" y="6543789"/>
            <a:ext cx="18288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 flipH="1">
            <a:off x="10806276" y="6543789"/>
            <a:ext cx="18288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650664" y="6493516"/>
            <a:ext cx="316993" cy="212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0347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8C0C717-B20B-46A6-8999-D29297103154}" type="slidenum">
              <a:rPr lang="en-GB" sz="800" smtClean="0">
                <a:solidFill>
                  <a:srgbClr val="882D45"/>
                </a:solidFill>
              </a:rPr>
              <a:pPr algn="r"/>
              <a:t>‹#›</a:t>
            </a:fld>
            <a:endParaRPr lang="en-GB" dirty="0">
              <a:solidFill>
                <a:srgbClr val="882D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75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7"/>
          <p:cNvSpPr>
            <a:spLocks noGrp="1"/>
          </p:cNvSpPr>
          <p:nvPr>
            <p:ph type="body" sz="quarter" idx="12" hasCustomPrompt="1"/>
          </p:nvPr>
        </p:nvSpPr>
        <p:spPr>
          <a:xfrm>
            <a:off x="269874" y="559708"/>
            <a:ext cx="10424160" cy="27432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6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Subtitle font type VERDANA size 16</a:t>
            </a:r>
            <a:endParaRPr lang="en-GB" dirty="0"/>
          </a:p>
        </p:txBody>
      </p:sp>
      <p:sp>
        <p:nvSpPr>
          <p:cNvPr id="3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269875" y="158980"/>
            <a:ext cx="10424160" cy="365760"/>
          </a:xfrm>
        </p:spPr>
        <p:txBody>
          <a:bodyPr>
            <a:noAutofit/>
          </a:bodyPr>
          <a:lstStyle>
            <a:lvl1pPr marL="0" indent="0">
              <a:buNone/>
              <a:defRPr sz="2000" b="1" baseline="0">
                <a:solidFill>
                  <a:schemeClr val="tx2"/>
                </a:solidFill>
              </a:defRPr>
            </a:lvl1pPr>
            <a:lvl2pPr>
              <a:defRPr sz="2000" b="1">
                <a:solidFill>
                  <a:schemeClr val="tx2"/>
                </a:solidFill>
              </a:defRPr>
            </a:lvl2pPr>
            <a:lvl3pPr>
              <a:defRPr sz="2000" b="1">
                <a:solidFill>
                  <a:schemeClr val="tx2"/>
                </a:solidFill>
              </a:defRPr>
            </a:lvl3pPr>
            <a:lvl4pPr>
              <a:defRPr sz="2000" b="1">
                <a:solidFill>
                  <a:schemeClr val="tx2"/>
                </a:solidFill>
              </a:defRPr>
            </a:lvl4pPr>
            <a:lvl5pPr>
              <a:defRPr sz="20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 font type VERDANA size 20 bold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77300" y="6493517"/>
            <a:ext cx="1905095" cy="215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882D45"/>
                </a:solidFill>
                <a:latin typeface="+mj-lt"/>
              </a:defRPr>
            </a:lvl1pPr>
          </a:lstStyle>
          <a:p>
            <a:r>
              <a:rPr lang="en-GB" dirty="0"/>
              <a:t>Document type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0824564" y="6493516"/>
            <a:ext cx="807812" cy="212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882D45"/>
                </a:solidFill>
                <a:latin typeface="+mj-lt"/>
              </a:defRPr>
            </a:lvl1pPr>
          </a:lstStyle>
          <a:p>
            <a:fld id="{8A914F42-6BC7-4CC7-AB42-83D2CDBB63E7}" type="datetime1">
              <a:rPr lang="en-US" noProof="0" smtClean="0"/>
              <a:t>2/18/2020</a:t>
            </a:fld>
            <a:endParaRPr lang="en-GB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43789"/>
            <a:ext cx="113574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Rectangle 6">
            <a:hlinkClick r:id="rId2"/>
          </p:cNvPr>
          <p:cNvSpPr/>
          <p:nvPr userDrawn="1"/>
        </p:nvSpPr>
        <p:spPr>
          <a:xfrm>
            <a:off x="269423" y="6493795"/>
            <a:ext cx="96372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b="1" kern="1200" dirty="0">
                <a:solidFill>
                  <a:srgbClr val="882D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damanhealth.ae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1167919" y="196422"/>
            <a:ext cx="1035370" cy="653912"/>
            <a:chOff x="11156630" y="196422"/>
            <a:chExt cx="1035370" cy="653912"/>
          </a:xfrm>
        </p:grpSpPr>
        <p:sp>
          <p:nvSpPr>
            <p:cNvPr id="9" name="Rectangle 8"/>
            <p:cNvSpPr/>
            <p:nvPr/>
          </p:nvSpPr>
          <p:spPr>
            <a:xfrm>
              <a:off x="12078426" y="244880"/>
              <a:ext cx="113574" cy="563862"/>
            </a:xfrm>
            <a:prstGeom prst="rect">
              <a:avLst/>
            </a:prstGeom>
            <a:solidFill>
              <a:srgbClr val="8830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10" name="Picture 9">
              <a:hlinkClick r:id="rId3"/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56630" y="196422"/>
              <a:ext cx="768258" cy="653912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 userDrawn="1"/>
        </p:nvSpPr>
        <p:spPr>
          <a:xfrm flipH="1">
            <a:off x="11632376" y="6543789"/>
            <a:ext cx="18288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 flipH="1">
            <a:off x="10806276" y="6543789"/>
            <a:ext cx="18288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650664" y="6493516"/>
            <a:ext cx="316993" cy="212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0347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8C0C717-B20B-46A6-8999-D29297103154}" type="slidenum">
              <a:rPr lang="en-GB" sz="800" smtClean="0">
                <a:solidFill>
                  <a:srgbClr val="882D45"/>
                </a:solidFill>
              </a:rPr>
              <a:pPr algn="r"/>
              <a:t>‹#›</a:t>
            </a:fld>
            <a:endParaRPr lang="en-GB" dirty="0">
              <a:solidFill>
                <a:srgbClr val="882D45"/>
              </a:solidFill>
            </a:endParaRP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69651" y="1202267"/>
            <a:ext cx="11612880" cy="50308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Body text font type VEDANA size 10-16</a:t>
            </a:r>
          </a:p>
        </p:txBody>
      </p:sp>
    </p:spTree>
    <p:extLst>
      <p:ext uri="{BB962C8B-B14F-4D97-AF65-F5344CB8AC3E}">
        <p14:creationId xmlns:p14="http://schemas.microsoft.com/office/powerpoint/2010/main" val="134527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7"/>
          <p:cNvSpPr>
            <a:spLocks noGrp="1"/>
          </p:cNvSpPr>
          <p:nvPr>
            <p:ph type="body" sz="quarter" idx="12" hasCustomPrompt="1"/>
          </p:nvPr>
        </p:nvSpPr>
        <p:spPr>
          <a:xfrm>
            <a:off x="269874" y="559708"/>
            <a:ext cx="10424160" cy="27432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6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Subtitle font type VERDANA size 16</a:t>
            </a:r>
            <a:endParaRPr lang="en-GB" dirty="0"/>
          </a:p>
        </p:txBody>
      </p:sp>
      <p:sp>
        <p:nvSpPr>
          <p:cNvPr id="3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269875" y="158980"/>
            <a:ext cx="10424160" cy="365760"/>
          </a:xfrm>
        </p:spPr>
        <p:txBody>
          <a:bodyPr>
            <a:noAutofit/>
          </a:bodyPr>
          <a:lstStyle>
            <a:lvl1pPr marL="0" indent="0">
              <a:buNone/>
              <a:defRPr sz="2000" b="1" baseline="0">
                <a:solidFill>
                  <a:schemeClr val="tx2"/>
                </a:solidFill>
              </a:defRPr>
            </a:lvl1pPr>
            <a:lvl2pPr>
              <a:defRPr sz="2000" b="1">
                <a:solidFill>
                  <a:schemeClr val="tx2"/>
                </a:solidFill>
              </a:defRPr>
            </a:lvl2pPr>
            <a:lvl3pPr>
              <a:defRPr sz="2000" b="1">
                <a:solidFill>
                  <a:schemeClr val="tx2"/>
                </a:solidFill>
              </a:defRPr>
            </a:lvl3pPr>
            <a:lvl4pPr>
              <a:defRPr sz="2000" b="1">
                <a:solidFill>
                  <a:schemeClr val="tx2"/>
                </a:solidFill>
              </a:defRPr>
            </a:lvl4pPr>
            <a:lvl5pPr>
              <a:defRPr sz="20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 font type VERDANA size 20 bold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77300" y="6493517"/>
            <a:ext cx="1905095" cy="215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882D45"/>
                </a:solidFill>
                <a:latin typeface="+mj-lt"/>
              </a:defRPr>
            </a:lvl1pPr>
          </a:lstStyle>
          <a:p>
            <a:r>
              <a:rPr lang="en-GB" dirty="0"/>
              <a:t>Document type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0824564" y="6493516"/>
            <a:ext cx="807812" cy="212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882D45"/>
                </a:solidFill>
                <a:latin typeface="+mj-lt"/>
              </a:defRPr>
            </a:lvl1pPr>
          </a:lstStyle>
          <a:p>
            <a:fld id="{8A914F42-6BC7-4CC7-AB42-83D2CDBB63E7}" type="datetime1">
              <a:rPr lang="en-US" noProof="0" smtClean="0"/>
              <a:t>2/18/2020</a:t>
            </a:fld>
            <a:endParaRPr lang="en-GB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43789"/>
            <a:ext cx="113574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Rectangle 6">
            <a:hlinkClick r:id="rId2"/>
          </p:cNvPr>
          <p:cNvSpPr/>
          <p:nvPr userDrawn="1"/>
        </p:nvSpPr>
        <p:spPr>
          <a:xfrm>
            <a:off x="269423" y="6493795"/>
            <a:ext cx="96372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b="1" kern="1200" dirty="0">
                <a:solidFill>
                  <a:srgbClr val="882D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damanhealth.ae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1167919" y="196422"/>
            <a:ext cx="1035370" cy="653912"/>
            <a:chOff x="11156630" y="196422"/>
            <a:chExt cx="1035370" cy="653912"/>
          </a:xfrm>
        </p:grpSpPr>
        <p:sp>
          <p:nvSpPr>
            <p:cNvPr id="9" name="Rectangle 8"/>
            <p:cNvSpPr/>
            <p:nvPr/>
          </p:nvSpPr>
          <p:spPr>
            <a:xfrm>
              <a:off x="12078426" y="244880"/>
              <a:ext cx="113574" cy="563862"/>
            </a:xfrm>
            <a:prstGeom prst="rect">
              <a:avLst/>
            </a:prstGeom>
            <a:solidFill>
              <a:srgbClr val="8830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10" name="Picture 9">
              <a:hlinkClick r:id="rId3"/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56630" y="196422"/>
              <a:ext cx="768258" cy="653912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 userDrawn="1"/>
        </p:nvSpPr>
        <p:spPr>
          <a:xfrm flipH="1">
            <a:off x="11632376" y="6543789"/>
            <a:ext cx="18288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 flipH="1">
            <a:off x="10806276" y="6543789"/>
            <a:ext cx="18288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650664" y="6493516"/>
            <a:ext cx="316993" cy="212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0347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8C0C717-B20B-46A6-8999-D29297103154}" type="slidenum">
              <a:rPr lang="en-GB" sz="800" smtClean="0">
                <a:solidFill>
                  <a:srgbClr val="882D45"/>
                </a:solidFill>
              </a:rPr>
              <a:pPr algn="r"/>
              <a:t>‹#›</a:t>
            </a:fld>
            <a:endParaRPr lang="en-GB" dirty="0">
              <a:solidFill>
                <a:srgbClr val="882D45"/>
              </a:solidFill>
            </a:endParaRP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5342467" y="1202267"/>
            <a:ext cx="6540064" cy="50308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Body text font type VEDANA size 10-16</a:t>
            </a:r>
          </a:p>
        </p:txBody>
      </p:sp>
      <p:sp>
        <p:nvSpPr>
          <p:cNvPr id="15" name="Content Placeholder 17"/>
          <p:cNvSpPr>
            <a:spLocks noGrp="1"/>
          </p:cNvSpPr>
          <p:nvPr>
            <p:ph sz="quarter" idx="17"/>
          </p:nvPr>
        </p:nvSpPr>
        <p:spPr>
          <a:xfrm>
            <a:off x="269422" y="1202267"/>
            <a:ext cx="4717445" cy="50308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6C6F70"/>
                </a:solidFill>
              </a:defRPr>
            </a:lvl1pPr>
            <a:lvl2pPr>
              <a:defRPr sz="1287"/>
            </a:lvl2pPr>
            <a:lvl3pPr>
              <a:defRPr sz="1104"/>
            </a:lvl3pPr>
            <a:lvl4pPr>
              <a:defRPr sz="1012"/>
            </a:lvl4pPr>
            <a:lvl5pPr>
              <a:defRPr sz="1012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7741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77300" y="6493517"/>
            <a:ext cx="1905095" cy="215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882D45"/>
                </a:solidFill>
                <a:latin typeface="+mj-lt"/>
              </a:defRPr>
            </a:lvl1pPr>
          </a:lstStyle>
          <a:p>
            <a:r>
              <a:rPr lang="en-GB" dirty="0"/>
              <a:t>Document type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0824564" y="6493516"/>
            <a:ext cx="807812" cy="212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882D45"/>
                </a:solidFill>
                <a:latin typeface="+mj-lt"/>
              </a:defRPr>
            </a:lvl1pPr>
          </a:lstStyle>
          <a:p>
            <a:fld id="{8A914F42-6BC7-4CC7-AB42-83D2CDBB63E7}" type="datetime1">
              <a:rPr lang="en-US" noProof="0" smtClean="0"/>
              <a:t>2/18/2020</a:t>
            </a:fld>
            <a:endParaRPr lang="en-GB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43789"/>
            <a:ext cx="113574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Rectangle 6">
            <a:hlinkClick r:id="rId2"/>
          </p:cNvPr>
          <p:cNvSpPr/>
          <p:nvPr userDrawn="1"/>
        </p:nvSpPr>
        <p:spPr>
          <a:xfrm>
            <a:off x="269423" y="6493795"/>
            <a:ext cx="96372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b="1" kern="1200" dirty="0">
                <a:solidFill>
                  <a:srgbClr val="882D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damanhealth.ae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1167919" y="196422"/>
            <a:ext cx="1035370" cy="653912"/>
            <a:chOff x="11156630" y="196422"/>
            <a:chExt cx="1035370" cy="653912"/>
          </a:xfrm>
        </p:grpSpPr>
        <p:sp>
          <p:nvSpPr>
            <p:cNvPr id="9" name="Rectangle 8"/>
            <p:cNvSpPr/>
            <p:nvPr/>
          </p:nvSpPr>
          <p:spPr>
            <a:xfrm>
              <a:off x="12078426" y="244880"/>
              <a:ext cx="113574" cy="563862"/>
            </a:xfrm>
            <a:prstGeom prst="rect">
              <a:avLst/>
            </a:prstGeom>
            <a:solidFill>
              <a:srgbClr val="8830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10" name="Picture 9">
              <a:hlinkClick r:id="rId3"/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56630" y="196422"/>
              <a:ext cx="768258" cy="653912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 userDrawn="1"/>
        </p:nvSpPr>
        <p:spPr>
          <a:xfrm flipH="1">
            <a:off x="11632376" y="6543789"/>
            <a:ext cx="18288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 flipH="1">
            <a:off x="10806276" y="6543789"/>
            <a:ext cx="18288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650664" y="6493516"/>
            <a:ext cx="316993" cy="212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0347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8C0C717-B20B-46A6-8999-D29297103154}" type="slidenum">
              <a:rPr lang="en-GB" sz="800" smtClean="0">
                <a:solidFill>
                  <a:srgbClr val="882D45"/>
                </a:solidFill>
              </a:rPr>
              <a:pPr algn="r"/>
              <a:t>‹#›</a:t>
            </a:fld>
            <a:endParaRPr lang="en-GB" dirty="0">
              <a:solidFill>
                <a:srgbClr val="882D45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2518997" y="2592963"/>
            <a:ext cx="7173057" cy="1949576"/>
            <a:chOff x="1240713" y="2592963"/>
            <a:chExt cx="7173057" cy="1949576"/>
          </a:xfrm>
        </p:grpSpPr>
        <p:grpSp>
          <p:nvGrpSpPr>
            <p:cNvPr id="18" name="Group 17"/>
            <p:cNvGrpSpPr/>
            <p:nvPr/>
          </p:nvGrpSpPr>
          <p:grpSpPr>
            <a:xfrm rot="10800000">
              <a:off x="7756813" y="2592965"/>
              <a:ext cx="656957" cy="1949572"/>
              <a:chOff x="19021815" y="4800600"/>
              <a:chExt cx="1616703" cy="4797697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19021815" y="4800600"/>
                <a:ext cx="1616703" cy="1600200"/>
                <a:chOff x="3053268" y="4800600"/>
                <a:chExt cx="1616703" cy="1600200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 flipV="1">
                  <a:off x="3053268" y="4800600"/>
                  <a:ext cx="1616703" cy="1254"/>
                </a:xfrm>
                <a:prstGeom prst="line">
                  <a:avLst/>
                </a:prstGeom>
                <a:ln>
                  <a:solidFill>
                    <a:srgbClr val="882D4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flipV="1">
                  <a:off x="3053268" y="4800601"/>
                  <a:ext cx="0" cy="1600199"/>
                </a:xfrm>
                <a:prstGeom prst="line">
                  <a:avLst/>
                </a:prstGeom>
                <a:ln>
                  <a:solidFill>
                    <a:srgbClr val="882D4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/>
              <p:cNvGrpSpPr/>
              <p:nvPr/>
            </p:nvGrpSpPr>
            <p:grpSpPr>
              <a:xfrm rot="16200000">
                <a:off x="19021814" y="7989845"/>
                <a:ext cx="1616703" cy="1600201"/>
                <a:chOff x="3053272" y="4800598"/>
                <a:chExt cx="1616703" cy="1600201"/>
              </a:xfrm>
            </p:grpSpPr>
            <p:cxnSp>
              <p:nvCxnSpPr>
                <p:cNvPr id="27" name="Straight Connector 26"/>
                <p:cNvCxnSpPr/>
                <p:nvPr/>
              </p:nvCxnSpPr>
              <p:spPr>
                <a:xfrm flipV="1">
                  <a:off x="3053272" y="4800598"/>
                  <a:ext cx="1616703" cy="1255"/>
                </a:xfrm>
                <a:prstGeom prst="line">
                  <a:avLst/>
                </a:prstGeom>
                <a:ln>
                  <a:solidFill>
                    <a:srgbClr val="882D4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flipV="1">
                  <a:off x="3053272" y="4800599"/>
                  <a:ext cx="0" cy="1600200"/>
                </a:xfrm>
                <a:prstGeom prst="line">
                  <a:avLst/>
                </a:prstGeom>
                <a:ln>
                  <a:solidFill>
                    <a:srgbClr val="882D45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" name="Group 18"/>
            <p:cNvGrpSpPr/>
            <p:nvPr/>
          </p:nvGrpSpPr>
          <p:grpSpPr>
            <a:xfrm>
              <a:off x="1240713" y="2592963"/>
              <a:ext cx="656957" cy="650251"/>
              <a:chOff x="3053268" y="4800600"/>
              <a:chExt cx="1616703" cy="1600200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 flipV="1">
                <a:off x="3053268" y="4800600"/>
                <a:ext cx="1616703" cy="1254"/>
              </a:xfrm>
              <a:prstGeom prst="line">
                <a:avLst/>
              </a:prstGeom>
              <a:ln>
                <a:solidFill>
                  <a:srgbClr val="882D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3053268" y="4800601"/>
                <a:ext cx="0" cy="1600199"/>
              </a:xfrm>
              <a:prstGeom prst="line">
                <a:avLst/>
              </a:prstGeom>
              <a:ln>
                <a:solidFill>
                  <a:srgbClr val="882D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 rot="16200000">
              <a:off x="1240717" y="3888934"/>
              <a:ext cx="656957" cy="650253"/>
              <a:chOff x="3053264" y="4800601"/>
              <a:chExt cx="1616703" cy="1600203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flipV="1">
                <a:off x="3053265" y="4800601"/>
                <a:ext cx="1616702" cy="1255"/>
              </a:xfrm>
              <a:prstGeom prst="line">
                <a:avLst/>
              </a:prstGeom>
              <a:ln>
                <a:solidFill>
                  <a:srgbClr val="882D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V="1">
                <a:off x="3053264" y="4800604"/>
                <a:ext cx="0" cy="1600200"/>
              </a:xfrm>
              <a:prstGeom prst="line">
                <a:avLst/>
              </a:prstGeom>
              <a:ln>
                <a:solidFill>
                  <a:srgbClr val="882D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2518997" y="3161056"/>
            <a:ext cx="7169191" cy="932872"/>
          </a:xfrm>
        </p:spPr>
        <p:txBody>
          <a:bodyPr>
            <a:noAutofit/>
          </a:bodyPr>
          <a:lstStyle>
            <a:lvl1pPr marL="0" indent="0" algn="ctr">
              <a:buNone/>
              <a:defRPr sz="4800" b="0" baseline="0">
                <a:solidFill>
                  <a:schemeClr val="bg2"/>
                </a:solidFill>
              </a:defRPr>
            </a:lvl1pPr>
            <a:lvl2pPr>
              <a:defRPr sz="2000" b="1">
                <a:solidFill>
                  <a:schemeClr val="tx2"/>
                </a:solidFill>
              </a:defRPr>
            </a:lvl2pPr>
            <a:lvl3pPr>
              <a:defRPr sz="2000" b="1">
                <a:solidFill>
                  <a:schemeClr val="tx2"/>
                </a:solidFill>
              </a:defRPr>
            </a:lvl3pPr>
            <a:lvl4pPr>
              <a:defRPr sz="2000" b="1">
                <a:solidFill>
                  <a:schemeClr val="tx2"/>
                </a:solidFill>
              </a:defRPr>
            </a:lvl4pPr>
            <a:lvl5pPr>
              <a:defRPr sz="20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Section divider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834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77300" y="6493517"/>
            <a:ext cx="1905095" cy="215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882D45"/>
                </a:solidFill>
                <a:latin typeface="+mj-lt"/>
              </a:defRPr>
            </a:lvl1pPr>
          </a:lstStyle>
          <a:p>
            <a:r>
              <a:rPr lang="en-GB" dirty="0"/>
              <a:t>Document type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0824564" y="6493516"/>
            <a:ext cx="807812" cy="212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882D45"/>
                </a:solidFill>
                <a:latin typeface="+mj-lt"/>
              </a:defRPr>
            </a:lvl1pPr>
          </a:lstStyle>
          <a:p>
            <a:fld id="{8A914F42-6BC7-4CC7-AB42-83D2CDBB63E7}" type="datetime1">
              <a:rPr lang="en-US" noProof="0" smtClean="0"/>
              <a:t>2/18/2020</a:t>
            </a:fld>
            <a:endParaRPr lang="en-GB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43789"/>
            <a:ext cx="113574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Rectangle 6">
            <a:hlinkClick r:id="rId2"/>
          </p:cNvPr>
          <p:cNvSpPr/>
          <p:nvPr userDrawn="1"/>
        </p:nvSpPr>
        <p:spPr>
          <a:xfrm>
            <a:off x="269423" y="6493795"/>
            <a:ext cx="96372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b="1" kern="1200" dirty="0">
                <a:solidFill>
                  <a:srgbClr val="882D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damanhealth.ae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1167919" y="196422"/>
            <a:ext cx="1035370" cy="653912"/>
            <a:chOff x="11156630" y="196422"/>
            <a:chExt cx="1035370" cy="653912"/>
          </a:xfrm>
        </p:grpSpPr>
        <p:sp>
          <p:nvSpPr>
            <p:cNvPr id="9" name="Rectangle 8"/>
            <p:cNvSpPr/>
            <p:nvPr/>
          </p:nvSpPr>
          <p:spPr>
            <a:xfrm>
              <a:off x="12078426" y="244880"/>
              <a:ext cx="113574" cy="563862"/>
            </a:xfrm>
            <a:prstGeom prst="rect">
              <a:avLst/>
            </a:prstGeom>
            <a:solidFill>
              <a:srgbClr val="8830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10" name="Picture 9">
              <a:hlinkClick r:id="rId3"/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56630" y="196422"/>
              <a:ext cx="768258" cy="653912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 userDrawn="1"/>
        </p:nvSpPr>
        <p:spPr>
          <a:xfrm flipH="1">
            <a:off x="11632376" y="6543789"/>
            <a:ext cx="18288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 flipH="1">
            <a:off x="10806276" y="6543789"/>
            <a:ext cx="18288" cy="135380"/>
          </a:xfrm>
          <a:prstGeom prst="rect">
            <a:avLst/>
          </a:prstGeom>
          <a:solidFill>
            <a:srgbClr val="883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650664" y="6493516"/>
            <a:ext cx="316993" cy="212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0347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8C0C717-B20B-46A6-8999-D29297103154}" type="slidenum">
              <a:rPr lang="en-GB" sz="800" smtClean="0">
                <a:solidFill>
                  <a:srgbClr val="882D45"/>
                </a:solidFill>
              </a:rPr>
              <a:pPr algn="r"/>
              <a:t>‹#›</a:t>
            </a:fld>
            <a:endParaRPr lang="en-GB" dirty="0">
              <a:solidFill>
                <a:srgbClr val="882D45"/>
              </a:solidFill>
            </a:endParaRPr>
          </a:p>
        </p:txBody>
      </p:sp>
      <p:sp>
        <p:nvSpPr>
          <p:cNvPr id="32" name="Rectangle 31"/>
          <p:cNvSpPr>
            <a:spLocks/>
          </p:cNvSpPr>
          <p:nvPr userDrawn="1"/>
        </p:nvSpPr>
        <p:spPr bwMode="auto">
          <a:xfrm>
            <a:off x="1570189" y="3452597"/>
            <a:ext cx="8797303" cy="878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anchor="ctr" anchorCtr="0">
            <a:spAutoFit/>
          </a:bodyPr>
          <a:lstStyle/>
          <a:p>
            <a:pPr algn="ctr" defTabSz="1858061">
              <a:lnSpc>
                <a:spcPct val="150000"/>
              </a:lnSpc>
            </a:pPr>
            <a:r>
              <a:rPr lang="en-GB" sz="4400" b="1" spc="203" dirty="0">
                <a:solidFill>
                  <a:srgbClr val="003478"/>
                </a:solidFill>
                <a:latin typeface="+mj-lt"/>
                <a:ea typeface="Montserrat Semi Bold" charset="0"/>
                <a:cs typeface="Montserrat Semi Bold" charset="0"/>
                <a:sym typeface="Bebas Neue" charset="0"/>
              </a:rPr>
              <a:t>Thank you</a:t>
            </a:r>
          </a:p>
        </p:txBody>
      </p:sp>
      <p:sp>
        <p:nvSpPr>
          <p:cNvPr id="33" name="Rectangle 32"/>
          <p:cNvSpPr>
            <a:spLocks/>
          </p:cNvSpPr>
          <p:nvPr userDrawn="1"/>
        </p:nvSpPr>
        <p:spPr bwMode="auto">
          <a:xfrm>
            <a:off x="1570189" y="2294374"/>
            <a:ext cx="8797303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anchor="ctr" anchorCtr="0">
            <a:spAutoFit/>
          </a:bodyPr>
          <a:lstStyle/>
          <a:p>
            <a:pPr algn="ctr" defTabSz="1858061" rtl="1">
              <a:lnSpc>
                <a:spcPct val="150000"/>
              </a:lnSpc>
            </a:pPr>
            <a:r>
              <a:rPr lang="ar-JO" sz="5400" b="1" spc="203" dirty="0">
                <a:solidFill>
                  <a:srgbClr val="003478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Bebas Neue" charset="0"/>
              </a:rPr>
              <a:t>شـكـراً جـزيـلاً</a:t>
            </a:r>
          </a:p>
        </p:txBody>
      </p:sp>
    </p:spTree>
    <p:extLst>
      <p:ext uri="{BB962C8B-B14F-4D97-AF65-F5344CB8AC3E}">
        <p14:creationId xmlns:p14="http://schemas.microsoft.com/office/powerpoint/2010/main" val="358607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 Placeholder 73"/>
          <p:cNvSpPr>
            <a:spLocks noGrp="1"/>
          </p:cNvSpPr>
          <p:nvPr>
            <p:ph type="body" idx="10"/>
          </p:nvPr>
        </p:nvSpPr>
        <p:spPr>
          <a:xfrm>
            <a:off x="0" y="1597660"/>
            <a:ext cx="12192000" cy="4140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/>
          <a:lstStyle>
            <a:lvl1pPr marL="0" marR="0" indent="0" algn="ctr">
              <a:lnSpc>
                <a:spcPts val="1600"/>
              </a:lnSpc>
              <a:spcAft>
                <a:spcPts val="1535"/>
              </a:spcAft>
              <a:defRPr/>
            </a:lvl1pPr>
          </a:lstStyle>
          <a:p>
            <a:pPr marL="0" marR="0" indent="0" algn="ctr">
              <a:lnSpc>
                <a:spcPts val="1600"/>
              </a:lnSpc>
              <a:spcAft>
                <a:spcPts val="1535"/>
              </a:spcAft>
            </a:pPr>
            <a:r>
              <a:rPr lang="en-US" sz="1400">
                <a:solidFill>
                  <a:srgbClr val="872245"/>
                </a:solidFill>
                <a:latin typeface="Verdana" panose="22635452340000000000" pitchFamily="2"/>
              </a:rPr>
              <a:t>Daman will further invest in Fraud &amp; Abuse prevention tools and awareness campaigns. 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idx="10"/>
          </p:nvPr>
        </p:nvSpPr>
        <p:spPr>
          <a:xfrm>
            <a:off x="731520" y="2011681"/>
            <a:ext cx="6705600" cy="45091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00" rIns="0" bIns="0" anchor="t"/>
          <a:lstStyle>
            <a:lvl1pPr marL="0" marR="91440" indent="0" algn="l">
              <a:lnSpc>
                <a:spcPts val="1600"/>
              </a:lnSpc>
              <a:spcBef>
                <a:spcPts val="2350"/>
              </a:spcBef>
              <a:spcAft>
                <a:spcPts val="4605"/>
              </a:spcAft>
              <a:defRPr/>
            </a:lvl1pPr>
          </a:lstStyle>
          <a:p>
            <a:pPr marL="0" marR="777240" indent="0" algn="l">
              <a:lnSpc>
                <a:spcPts val="1600"/>
              </a:lnSpc>
              <a:spcAft>
                <a:spcPts val="0"/>
              </a:spcAft>
            </a:pPr>
            <a:r>
              <a:rPr lang="en-US" sz="1400">
                <a:solidFill>
                  <a:srgbClr val="5F5F5F"/>
                </a:solidFill>
                <a:latin typeface="Verdana" panose="22635452340000000000" pitchFamily="2"/>
              </a:rPr>
              <a:t>The e-claiming system in Abu Dhabi handles an enormous volume of transactions. </a:t>
            </a:r>
          </a:p>
          <a:p>
            <a:pPr marL="0" marR="365760" indent="0" algn="l">
              <a:lnSpc>
                <a:spcPts val="1600"/>
              </a:lnSpc>
              <a:spcBef>
                <a:spcPts val="2355"/>
              </a:spcBef>
              <a:spcAft>
                <a:spcPts val="0"/>
              </a:spcAft>
            </a:pPr>
            <a:r>
              <a:rPr lang="en-US" sz="1400">
                <a:solidFill>
                  <a:srgbClr val="5F5F5F"/>
                </a:solidFill>
                <a:latin typeface="Verdana" panose="22635452340000000000" pitchFamily="2"/>
              </a:rPr>
              <a:t>The use of data mining tools and predictive analytic technology is becoming more and more essential to identify suspicious billing patterns even prior to payment. </a:t>
            </a:r>
          </a:p>
          <a:p>
            <a:pPr marL="0" marR="0" indent="0" algn="l">
              <a:lnSpc>
                <a:spcPts val="1600"/>
              </a:lnSpc>
              <a:spcBef>
                <a:spcPts val="2370"/>
              </a:spcBef>
              <a:spcAft>
                <a:spcPts val="0"/>
              </a:spcAft>
            </a:pPr>
            <a:r>
              <a:rPr lang="en-US" sz="1400">
                <a:solidFill>
                  <a:srgbClr val="5F5F5F"/>
                </a:solidFill>
                <a:latin typeface="Verdana" panose="22635452340000000000" pitchFamily="2"/>
              </a:rPr>
              <a:t>Daman demonstrated no tolerance to fraud and abuse. </a:t>
            </a:r>
          </a:p>
          <a:p>
            <a:pPr marL="0" marR="457200" indent="0" algn="l">
              <a:lnSpc>
                <a:spcPts val="1600"/>
              </a:lnSpc>
              <a:spcBef>
                <a:spcPts val="2355"/>
              </a:spcBef>
              <a:spcAft>
                <a:spcPts val="0"/>
              </a:spcAft>
            </a:pPr>
            <a:r>
              <a:rPr lang="en-US" sz="1400" spc="-5">
                <a:solidFill>
                  <a:srgbClr val="5F5F5F"/>
                </a:solidFill>
                <a:latin typeface="Verdana" panose="22635452340000000000" pitchFamily="2"/>
              </a:rPr>
              <a:t>The coordination with HAAD in reporting suspected fraudulent healthcare providers was successful. </a:t>
            </a:r>
          </a:p>
          <a:p>
            <a:pPr marL="0" marR="91440" indent="0" algn="l">
              <a:lnSpc>
                <a:spcPts val="1600"/>
              </a:lnSpc>
              <a:spcBef>
                <a:spcPts val="2350"/>
              </a:spcBef>
              <a:spcAft>
                <a:spcPts val="4605"/>
              </a:spcAft>
            </a:pPr>
            <a:r>
              <a:rPr lang="en-US" sz="1400">
                <a:solidFill>
                  <a:srgbClr val="5F5F5F"/>
                </a:solidFill>
                <a:latin typeface="Verdana" panose="22635452340000000000" pitchFamily="2"/>
              </a:rPr>
              <a:t>Penalties were applied and lawsuits were filed in civil &amp; criminal court. </a:t>
            </a:r>
          </a:p>
        </p:txBody>
      </p:sp>
      <p:sp>
        <p:nvSpPr>
          <p:cNvPr id="78" name="Text Placeholder 77"/>
          <p:cNvSpPr>
            <a:spLocks noGrp="1"/>
          </p:cNvSpPr>
          <p:nvPr>
            <p:ph type="body" idx="10"/>
          </p:nvPr>
        </p:nvSpPr>
        <p:spPr>
          <a:xfrm>
            <a:off x="0" y="6520815"/>
            <a:ext cx="12192000" cy="1206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45" rIns="0" bIns="0" anchor="t"/>
          <a:lstStyle>
            <a:lvl1pPr marL="411480" marR="0" indent="0" algn="l">
              <a:lnSpc>
                <a:spcPts val="800"/>
              </a:lnSpc>
              <a:spcAft>
                <a:spcPts val="0"/>
              </a:spcAft>
              <a:tabLst>
                <a:tab pos="4206240" algn="l"/>
                <a:tab pos="8641080" algn="l"/>
              </a:tabLst>
              <a:defRPr/>
            </a:lvl1pPr>
          </a:lstStyle>
          <a:p>
            <a:pPr marL="411480" marR="0" indent="0" algn="l">
              <a:lnSpc>
                <a:spcPts val="800"/>
              </a:lnSpc>
              <a:spcAft>
                <a:spcPts val="0"/>
              </a:spcAft>
              <a:tabLst>
                <a:tab pos="4206240" algn="l"/>
                <a:tab pos="8641080" algn="l"/>
              </a:tabLst>
            </a:pPr>
            <a:r>
              <a:rPr lang="en-US" sz="800">
                <a:solidFill>
                  <a:srgbClr val="872245"/>
                </a:solidFill>
                <a:latin typeface="Verdana" panose="22635452340000000000" pitchFamily="2"/>
              </a:rPr>
              <a:t>03/03/2013 Fraud &amp; Abuse 7 </a:t>
            </a:r>
          </a:p>
        </p:txBody>
      </p:sp>
    </p:spTree>
    <p:extLst>
      <p:ext uri="{BB962C8B-B14F-4D97-AF65-F5344CB8AC3E}">
        <p14:creationId xmlns:p14="http://schemas.microsoft.com/office/powerpoint/2010/main" val="136376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B2DFEB8-4386-4596-A557-A47A8ADF6DF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9443773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think-cell Slide" r:id="rId12" imgW="501" imgH="502" progId="TCLayout.ActiveDocument.1">
                  <p:embed/>
                </p:oleObj>
              </mc:Choice>
              <mc:Fallback>
                <p:oleObj name="think-cell Slide" r:id="rId12" imgW="501" imgH="502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A5C9EFE2-D017-4FAF-8AB2-5333A931B76B}"/>
              </a:ext>
            </a:extLst>
          </p:cNvPr>
          <p:cNvSpPr/>
          <p:nvPr userDrawn="1">
            <p:custDataLst>
              <p:tags r:id="rId1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dirty="0">
              <a:latin typeface="Verdana" panose="020B0604030504040204" pitchFamily="34" charset="0"/>
              <a:ea typeface="+mj-ea"/>
              <a:cs typeface="Microsoft Sans Serif" panose="020B0604020202020204" pitchFamily="34" charset="0"/>
              <a:sym typeface="Verdana" panose="020B060403050404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D48E8-E6EB-41AB-8E23-B12F41C7317F}" type="datetime1">
              <a:rPr lang="en-US" smtClean="0"/>
              <a:t>2/18/2020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Document type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ABE5B-8736-4D57-8C95-23D7FCE5C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37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3" r:id="rId3"/>
    <p:sldLayoutId id="2147483655" r:id="rId4"/>
    <p:sldLayoutId id="2147483656" r:id="rId5"/>
    <p:sldLayoutId id="2147483657" r:id="rId6"/>
    <p:sldLayoutId id="2147483660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tags" Target="../tags/tag28.xml"/><Relationship Id="rId21" Type="http://schemas.openxmlformats.org/officeDocument/2006/relationships/tags" Target="../tags/tag23.xml"/><Relationship Id="rId34" Type="http://schemas.openxmlformats.org/officeDocument/2006/relationships/tags" Target="../tags/tag36.xml"/><Relationship Id="rId42" Type="http://schemas.openxmlformats.org/officeDocument/2006/relationships/tags" Target="../tags/tag44.xml"/><Relationship Id="rId47" Type="http://schemas.openxmlformats.org/officeDocument/2006/relationships/tags" Target="../tags/tag49.xml"/><Relationship Id="rId50" Type="http://schemas.openxmlformats.org/officeDocument/2006/relationships/tags" Target="../tags/tag52.xml"/><Relationship Id="rId55" Type="http://schemas.openxmlformats.org/officeDocument/2006/relationships/tags" Target="../tags/tag57.xml"/><Relationship Id="rId63" Type="http://schemas.openxmlformats.org/officeDocument/2006/relationships/oleObject" Target="../embeddings/oleObject2.bin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9" Type="http://schemas.openxmlformats.org/officeDocument/2006/relationships/tags" Target="../tags/tag31.xml"/><Relationship Id="rId11" Type="http://schemas.openxmlformats.org/officeDocument/2006/relationships/tags" Target="../tags/tag13.xml"/><Relationship Id="rId24" Type="http://schemas.openxmlformats.org/officeDocument/2006/relationships/tags" Target="../tags/tag26.xml"/><Relationship Id="rId32" Type="http://schemas.openxmlformats.org/officeDocument/2006/relationships/tags" Target="../tags/tag34.xml"/><Relationship Id="rId37" Type="http://schemas.openxmlformats.org/officeDocument/2006/relationships/tags" Target="../tags/tag39.xml"/><Relationship Id="rId40" Type="http://schemas.openxmlformats.org/officeDocument/2006/relationships/tags" Target="../tags/tag42.xml"/><Relationship Id="rId45" Type="http://schemas.openxmlformats.org/officeDocument/2006/relationships/tags" Target="../tags/tag47.xml"/><Relationship Id="rId53" Type="http://schemas.openxmlformats.org/officeDocument/2006/relationships/tags" Target="../tags/tag55.xml"/><Relationship Id="rId58" Type="http://schemas.openxmlformats.org/officeDocument/2006/relationships/tags" Target="../tags/tag60.xml"/><Relationship Id="rId5" Type="http://schemas.openxmlformats.org/officeDocument/2006/relationships/tags" Target="../tags/tag7.xml"/><Relationship Id="rId61" Type="http://schemas.openxmlformats.org/officeDocument/2006/relationships/slideLayout" Target="../slideLayouts/slideLayout3.xml"/><Relationship Id="rId19" Type="http://schemas.openxmlformats.org/officeDocument/2006/relationships/tags" Target="../tags/tag21.xml"/><Relationship Id="rId14" Type="http://schemas.openxmlformats.org/officeDocument/2006/relationships/tags" Target="../tags/tag16.xml"/><Relationship Id="rId22" Type="http://schemas.openxmlformats.org/officeDocument/2006/relationships/tags" Target="../tags/tag24.xml"/><Relationship Id="rId27" Type="http://schemas.openxmlformats.org/officeDocument/2006/relationships/tags" Target="../tags/tag29.xml"/><Relationship Id="rId30" Type="http://schemas.openxmlformats.org/officeDocument/2006/relationships/tags" Target="../tags/tag32.xml"/><Relationship Id="rId35" Type="http://schemas.openxmlformats.org/officeDocument/2006/relationships/tags" Target="../tags/tag37.xml"/><Relationship Id="rId43" Type="http://schemas.openxmlformats.org/officeDocument/2006/relationships/tags" Target="../tags/tag45.xml"/><Relationship Id="rId48" Type="http://schemas.openxmlformats.org/officeDocument/2006/relationships/tags" Target="../tags/tag50.xml"/><Relationship Id="rId56" Type="http://schemas.openxmlformats.org/officeDocument/2006/relationships/tags" Target="../tags/tag58.xml"/><Relationship Id="rId64" Type="http://schemas.openxmlformats.org/officeDocument/2006/relationships/image" Target="../media/image1.emf"/><Relationship Id="rId8" Type="http://schemas.openxmlformats.org/officeDocument/2006/relationships/tags" Target="../tags/tag10.xml"/><Relationship Id="rId51" Type="http://schemas.openxmlformats.org/officeDocument/2006/relationships/tags" Target="../tags/tag53.xml"/><Relationship Id="rId3" Type="http://schemas.openxmlformats.org/officeDocument/2006/relationships/tags" Target="../tags/tag5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tags" Target="../tags/tag27.xml"/><Relationship Id="rId33" Type="http://schemas.openxmlformats.org/officeDocument/2006/relationships/tags" Target="../tags/tag35.xml"/><Relationship Id="rId38" Type="http://schemas.openxmlformats.org/officeDocument/2006/relationships/tags" Target="../tags/tag40.xml"/><Relationship Id="rId46" Type="http://schemas.openxmlformats.org/officeDocument/2006/relationships/tags" Target="../tags/tag48.xml"/><Relationship Id="rId59" Type="http://schemas.openxmlformats.org/officeDocument/2006/relationships/tags" Target="../tags/tag61.xml"/><Relationship Id="rId20" Type="http://schemas.openxmlformats.org/officeDocument/2006/relationships/tags" Target="../tags/tag22.xml"/><Relationship Id="rId41" Type="http://schemas.openxmlformats.org/officeDocument/2006/relationships/tags" Target="../tags/tag43.xml"/><Relationship Id="rId54" Type="http://schemas.openxmlformats.org/officeDocument/2006/relationships/tags" Target="../tags/tag56.xml"/><Relationship Id="rId62" Type="http://schemas.openxmlformats.org/officeDocument/2006/relationships/notesSlide" Target="../notesSlides/notesSlide7.xml"/><Relationship Id="rId1" Type="http://schemas.openxmlformats.org/officeDocument/2006/relationships/vmlDrawing" Target="../drawings/vmlDrawing2.vml"/><Relationship Id="rId6" Type="http://schemas.openxmlformats.org/officeDocument/2006/relationships/tags" Target="../tags/tag8.xml"/><Relationship Id="rId15" Type="http://schemas.openxmlformats.org/officeDocument/2006/relationships/tags" Target="../tags/tag17.xml"/><Relationship Id="rId23" Type="http://schemas.openxmlformats.org/officeDocument/2006/relationships/tags" Target="../tags/tag25.xml"/><Relationship Id="rId28" Type="http://schemas.openxmlformats.org/officeDocument/2006/relationships/tags" Target="../tags/tag30.xml"/><Relationship Id="rId36" Type="http://schemas.openxmlformats.org/officeDocument/2006/relationships/tags" Target="../tags/tag38.xml"/><Relationship Id="rId49" Type="http://schemas.openxmlformats.org/officeDocument/2006/relationships/tags" Target="../tags/tag51.xml"/><Relationship Id="rId57" Type="http://schemas.openxmlformats.org/officeDocument/2006/relationships/tags" Target="../tags/tag59.xml"/><Relationship Id="rId10" Type="http://schemas.openxmlformats.org/officeDocument/2006/relationships/tags" Target="../tags/tag12.xml"/><Relationship Id="rId31" Type="http://schemas.openxmlformats.org/officeDocument/2006/relationships/tags" Target="../tags/tag33.xml"/><Relationship Id="rId44" Type="http://schemas.openxmlformats.org/officeDocument/2006/relationships/tags" Target="../tags/tag46.xml"/><Relationship Id="rId52" Type="http://schemas.openxmlformats.org/officeDocument/2006/relationships/tags" Target="../tags/tag54.xml"/><Relationship Id="rId60" Type="http://schemas.openxmlformats.org/officeDocument/2006/relationships/tags" Target="../tags/tag62.xml"/><Relationship Id="rId65" Type="http://schemas.openxmlformats.org/officeDocument/2006/relationships/chart" Target="../charts/chart2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39" Type="http://schemas.openxmlformats.org/officeDocument/2006/relationships/tags" Target="../tags/tag4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1.png"/><Relationship Id="rId5" Type="http://schemas.openxmlformats.org/officeDocument/2006/relationships/image" Target="../media/image30.jp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680789-E41F-4621-BB4E-EE697827F505}"/>
              </a:ext>
            </a:extLst>
          </p:cNvPr>
          <p:cNvSpPr txBox="1"/>
          <p:nvPr/>
        </p:nvSpPr>
        <p:spPr>
          <a:xfrm>
            <a:off x="479502" y="2693013"/>
            <a:ext cx="71851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tx2"/>
                </a:solidFill>
              </a:rPr>
              <a:t>Waste and Overuse</a:t>
            </a:r>
            <a:endParaRPr lang="en-GB" sz="5400" dirty="0">
              <a:solidFill>
                <a:schemeClr val="tx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FDEAFC-E649-49E2-9D64-8070C2F9F75C}"/>
              </a:ext>
            </a:extLst>
          </p:cNvPr>
          <p:cNvSpPr/>
          <p:nvPr/>
        </p:nvSpPr>
        <p:spPr>
          <a:xfrm>
            <a:off x="479501" y="3616343"/>
            <a:ext cx="10291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Impact on Healthcare Industry Sustainability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3CC388-09C9-456C-A375-6CA97EF507B7}"/>
              </a:ext>
            </a:extLst>
          </p:cNvPr>
          <p:cNvSpPr/>
          <p:nvPr/>
        </p:nvSpPr>
        <p:spPr>
          <a:xfrm>
            <a:off x="552389" y="4295516"/>
            <a:ext cx="25386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Dr. Ali Anees</a:t>
            </a:r>
          </a:p>
        </p:txBody>
      </p:sp>
    </p:spTree>
    <p:extLst>
      <p:ext uri="{BB962C8B-B14F-4D97-AF65-F5344CB8AC3E}">
        <p14:creationId xmlns:p14="http://schemas.microsoft.com/office/powerpoint/2010/main" val="3400262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47EF24-CEDE-4ABC-8AEE-670121614A6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800" dirty="0"/>
              <a:t>A global challenge to the healthcare industry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DAE4D-F1F3-4D03-BCEF-010AC8E41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Waste and Overuse </a:t>
            </a:r>
            <a:r>
              <a:rPr lang="en-US" dirty="0">
                <a:solidFill>
                  <a:schemeClr val="bg2"/>
                </a:solidFill>
              </a:rPr>
              <a:t>| Overview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960D77-191B-4EFB-9BF6-040637AB14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318" y="-1455848"/>
            <a:ext cx="1080000" cy="1080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1C70206-EA94-4C07-B16F-919E2E0CEC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929" y="-1436947"/>
            <a:ext cx="1154209" cy="10800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99DD468C-13E9-4F77-A304-B68EC2F7BED4}"/>
              </a:ext>
            </a:extLst>
          </p:cNvPr>
          <p:cNvGrpSpPr/>
          <p:nvPr/>
        </p:nvGrpSpPr>
        <p:grpSpPr>
          <a:xfrm>
            <a:off x="1613772" y="1483675"/>
            <a:ext cx="2454276" cy="1979870"/>
            <a:chOff x="269874" y="1685795"/>
            <a:chExt cx="2454276" cy="197987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0D10C49-28F5-4F65-9672-E0B925F929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7013" y="1685795"/>
              <a:ext cx="799998" cy="828000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992B243-28B0-496D-A8D7-07802C93B7ED}"/>
                </a:ext>
              </a:extLst>
            </p:cNvPr>
            <p:cNvSpPr/>
            <p:nvPr/>
          </p:nvSpPr>
          <p:spPr>
            <a:xfrm>
              <a:off x="269874" y="2742335"/>
              <a:ext cx="245427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Healthcare industry growth in UAE is a successful journey</a:t>
              </a:r>
              <a:endParaRPr lang="en-GB" dirty="0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66C05D5-1BF0-46BF-A2B6-2B43A65EF730}"/>
              </a:ext>
            </a:extLst>
          </p:cNvPr>
          <p:cNvSpPr/>
          <p:nvPr/>
        </p:nvSpPr>
        <p:spPr>
          <a:xfrm>
            <a:off x="2440911" y="5201054"/>
            <a:ext cx="29260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Waste and Overuse is an anomaly of the healthcare industry</a:t>
            </a:r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2811BC-41EC-4461-A029-A41360DF73A0}"/>
              </a:ext>
            </a:extLst>
          </p:cNvPr>
          <p:cNvSpPr/>
          <p:nvPr/>
        </p:nvSpPr>
        <p:spPr>
          <a:xfrm>
            <a:off x="8350869" y="2540214"/>
            <a:ext cx="24578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Structured and standardized billing schemas, that are highly codified </a:t>
            </a:r>
            <a:endParaRPr lang="en-GB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14F5C96-6A31-4D81-B778-FE6A91664DEC}"/>
              </a:ext>
            </a:extLst>
          </p:cNvPr>
          <p:cNvGrpSpPr/>
          <p:nvPr/>
        </p:nvGrpSpPr>
        <p:grpSpPr>
          <a:xfrm>
            <a:off x="6222249" y="4367502"/>
            <a:ext cx="3379520" cy="2013645"/>
            <a:chOff x="9347054" y="1929020"/>
            <a:chExt cx="3379520" cy="201364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C60AA65-79F2-4BCC-9292-7D27C1063629}"/>
                </a:ext>
              </a:extLst>
            </p:cNvPr>
            <p:cNvSpPr/>
            <p:nvPr/>
          </p:nvSpPr>
          <p:spPr>
            <a:xfrm>
              <a:off x="10082867" y="1929020"/>
              <a:ext cx="160332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>
                  <a:solidFill>
                    <a:schemeClr val="accent4"/>
                  </a:solidFill>
                </a:rPr>
                <a:t>3</a:t>
              </a:r>
              <a:r>
                <a:rPr lang="en-US" sz="3200" dirty="0"/>
                <a:t>-</a:t>
              </a:r>
              <a:r>
                <a:rPr lang="en-US" sz="3200" dirty="0">
                  <a:solidFill>
                    <a:schemeClr val="accent4"/>
                  </a:solidFill>
                </a:rPr>
                <a:t>10</a:t>
              </a:r>
              <a:r>
                <a:rPr lang="en-US" sz="2800" b="1" baseline="40000" dirty="0"/>
                <a:t>%</a:t>
              </a:r>
              <a:r>
                <a:rPr lang="en-US" sz="3200" dirty="0"/>
                <a:t> </a:t>
              </a:r>
              <a:endParaRPr lang="en-GB" sz="3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18EED58-35E1-4704-BE09-C7A06D890842}"/>
                </a:ext>
              </a:extLst>
            </p:cNvPr>
            <p:cNvSpPr/>
            <p:nvPr/>
          </p:nvSpPr>
          <p:spPr>
            <a:xfrm>
              <a:off x="9347054" y="2742336"/>
              <a:ext cx="337952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US estimated waste and overuse of the healthcare spending according to the 2011 FBI Journal</a:t>
              </a:r>
              <a:endParaRPr lang="en-GB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2B622E3-A7A9-482A-B55D-D2082539EA5F}"/>
              </a:ext>
            </a:extLst>
          </p:cNvPr>
          <p:cNvGrpSpPr/>
          <p:nvPr/>
        </p:nvGrpSpPr>
        <p:grpSpPr>
          <a:xfrm>
            <a:off x="4844639" y="1411675"/>
            <a:ext cx="3044719" cy="2328868"/>
            <a:chOff x="4269389" y="4045513"/>
            <a:chExt cx="3044719" cy="2328868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4610A9B4-C34C-448C-B6B0-9FBB51982D4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37757" y="4045513"/>
              <a:ext cx="900000" cy="900000"/>
            </a:xfrm>
            <a:prstGeom prst="rect">
              <a:avLst/>
            </a:prstGeom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A241A65-7BEA-4E40-B6CB-FCBC7CD970B9}"/>
                </a:ext>
              </a:extLst>
            </p:cNvPr>
            <p:cNvSpPr/>
            <p:nvPr/>
          </p:nvSpPr>
          <p:spPr>
            <a:xfrm>
              <a:off x="4269389" y="5174052"/>
              <a:ext cx="3044719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Collaboration between the providers and payers is highly supported by regulators</a:t>
              </a:r>
              <a:endParaRPr lang="en-GB" dirty="0"/>
            </a:p>
          </p:txBody>
        </p:sp>
      </p:grpSp>
      <p:sp>
        <p:nvSpPr>
          <p:cNvPr id="21" name="Date Placeholder 4">
            <a:extLst>
              <a:ext uri="{FF2B5EF4-FFF2-40B4-BE49-F238E27FC236}">
                <a16:creationId xmlns:a16="http://schemas.microsoft.com/office/drawing/2014/main" id="{C8597AB5-3988-4671-A6D5-2530238D21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24564" y="6493516"/>
            <a:ext cx="807812" cy="212083"/>
          </a:xfrm>
        </p:spPr>
        <p:txBody>
          <a:bodyPr/>
          <a:lstStyle/>
          <a:p>
            <a:fld id="{8A914F42-6BC7-4CC7-AB42-83D2CDBB63E7}" type="datetime1">
              <a:rPr lang="en-US" noProof="0" smtClean="0"/>
              <a:t>2/18/2020</a:t>
            </a:fld>
            <a:endParaRPr lang="en-GB" noProof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3C78E6-0F75-41E9-9784-EDEF14F2E6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7137" y="1447674"/>
            <a:ext cx="900001" cy="900001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8E6397F-E99E-493E-9D8F-BA846859A11A}"/>
              </a:ext>
            </a:extLst>
          </p:cNvPr>
          <p:cNvGrpSpPr/>
          <p:nvPr/>
        </p:nvGrpSpPr>
        <p:grpSpPr>
          <a:xfrm>
            <a:off x="3277658" y="4367502"/>
            <a:ext cx="626270" cy="647327"/>
            <a:chOff x="928756" y="4012562"/>
            <a:chExt cx="626270" cy="647327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58B5326-673D-4692-A1FA-3A113A3BE6F0}"/>
                </a:ext>
              </a:extLst>
            </p:cNvPr>
            <p:cNvSpPr/>
            <p:nvPr/>
          </p:nvSpPr>
          <p:spPr>
            <a:xfrm>
              <a:off x="928756" y="4012562"/>
              <a:ext cx="274320" cy="27432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140820E-AEF0-4703-8EA5-15B79B767264}"/>
                </a:ext>
              </a:extLst>
            </p:cNvPr>
            <p:cNvSpPr/>
            <p:nvPr/>
          </p:nvSpPr>
          <p:spPr>
            <a:xfrm>
              <a:off x="1306758" y="4038614"/>
              <a:ext cx="248268" cy="248268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9496634-B2B9-484B-87BF-A54F55429101}"/>
                </a:ext>
              </a:extLst>
            </p:cNvPr>
            <p:cNvSpPr/>
            <p:nvPr/>
          </p:nvSpPr>
          <p:spPr>
            <a:xfrm>
              <a:off x="1306758" y="4410839"/>
              <a:ext cx="248268" cy="248268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EDA32CC-C6A0-4B77-9A9F-55569C6AD7B4}"/>
                </a:ext>
              </a:extLst>
            </p:cNvPr>
            <p:cNvSpPr/>
            <p:nvPr/>
          </p:nvSpPr>
          <p:spPr>
            <a:xfrm>
              <a:off x="954808" y="4411621"/>
              <a:ext cx="248268" cy="248268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31849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7B6CD-E7E9-430C-A545-F19BC24462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9874" y="559707"/>
            <a:ext cx="10424160" cy="611413"/>
          </a:xfrm>
        </p:spPr>
        <p:txBody>
          <a:bodyPr/>
          <a:lstStyle/>
          <a:p>
            <a:r>
              <a:rPr lang="en-US" sz="1800" dirty="0"/>
              <a:t>Daman heavily invested into resources and systems to detect fraud waste and abuse to protect the funds of its members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DAE4D-F1F3-4D03-BCEF-010AC8E41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Waste and Overuse </a:t>
            </a:r>
            <a:r>
              <a:rPr lang="en-US" dirty="0">
                <a:solidFill>
                  <a:schemeClr val="bg2"/>
                </a:solidFill>
              </a:rPr>
              <a:t>| Framework and Governance</a:t>
            </a:r>
            <a:endParaRPr lang="en-GB" dirty="0">
              <a:solidFill>
                <a:schemeClr val="bg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31AB0FB-C8AD-44A4-BA4A-EFB63AD27111}"/>
              </a:ext>
            </a:extLst>
          </p:cNvPr>
          <p:cNvGrpSpPr/>
          <p:nvPr/>
        </p:nvGrpSpPr>
        <p:grpSpPr>
          <a:xfrm>
            <a:off x="99235" y="1514830"/>
            <a:ext cx="2579077" cy="1900868"/>
            <a:chOff x="269651" y="2045982"/>
            <a:chExt cx="2579077" cy="1900868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91A2302-364B-4DE0-87E5-2333C80293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9189" y="2045982"/>
              <a:ext cx="720000" cy="7200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420AF69-CD74-4A34-81B3-88A8AB0F207F}"/>
                </a:ext>
              </a:extLst>
            </p:cNvPr>
            <p:cNvSpPr txBox="1"/>
            <p:nvPr/>
          </p:nvSpPr>
          <p:spPr>
            <a:xfrm>
              <a:off x="269651" y="3023520"/>
              <a:ext cx="257907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Obligation to protect members fund and healthcare quality</a:t>
              </a:r>
              <a:endParaRPr lang="en-GB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FE7DB10-E4AA-4231-8232-629BB30A2774}"/>
              </a:ext>
            </a:extLst>
          </p:cNvPr>
          <p:cNvGrpSpPr/>
          <p:nvPr/>
        </p:nvGrpSpPr>
        <p:grpSpPr>
          <a:xfrm>
            <a:off x="2798380" y="1514830"/>
            <a:ext cx="2977642" cy="1870833"/>
            <a:chOff x="3028358" y="2045982"/>
            <a:chExt cx="2977642" cy="1870833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0C8DB86-C3C0-4A10-BD69-94A30A0BAC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7179" y="2045982"/>
              <a:ext cx="720000" cy="72000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94090A8-C0DE-4371-AF90-A05A6EE06FED}"/>
                </a:ext>
              </a:extLst>
            </p:cNvPr>
            <p:cNvSpPr txBox="1"/>
            <p:nvPr/>
          </p:nvSpPr>
          <p:spPr>
            <a:xfrm>
              <a:off x="3028358" y="2993485"/>
              <a:ext cx="297764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Control measure to reduce unnecessary healthcare expenditure</a:t>
              </a:r>
              <a:endParaRPr lang="en-GB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6718309-5A61-4FFD-80D7-8E244E0F2C66}"/>
              </a:ext>
            </a:extLst>
          </p:cNvPr>
          <p:cNvGrpSpPr/>
          <p:nvPr/>
        </p:nvGrpSpPr>
        <p:grpSpPr>
          <a:xfrm>
            <a:off x="5873026" y="1522028"/>
            <a:ext cx="2763109" cy="2122582"/>
            <a:chOff x="6076091" y="2227884"/>
            <a:chExt cx="2763109" cy="2122582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98A47D21-21E0-463B-9687-2C739B67CE4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5102" y="2227884"/>
              <a:ext cx="720000" cy="720000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9E5C1F7-CA8D-434A-AAE5-5705AFF95E0A}"/>
                </a:ext>
              </a:extLst>
            </p:cNvPr>
            <p:cNvSpPr txBox="1"/>
            <p:nvPr/>
          </p:nvSpPr>
          <p:spPr>
            <a:xfrm>
              <a:off x="6076091" y="3150137"/>
              <a:ext cx="276310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Specialized team with medical, coding, analytical, and audit expertise</a:t>
              </a:r>
              <a:endParaRPr lang="en-GB" dirty="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9705C14-9C2C-41A3-A2FA-6ED767B51618}"/>
              </a:ext>
            </a:extLst>
          </p:cNvPr>
          <p:cNvGrpSpPr/>
          <p:nvPr/>
        </p:nvGrpSpPr>
        <p:grpSpPr>
          <a:xfrm>
            <a:off x="8970736" y="1601326"/>
            <a:ext cx="2473570" cy="2031394"/>
            <a:chOff x="9323363" y="2037749"/>
            <a:chExt cx="2473570" cy="2031394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0FF8D8BD-EDF5-4D0A-BA5D-A2CFE82204B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10148" y="2037749"/>
              <a:ext cx="720000" cy="720000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A9FD366-F736-40AD-8A3A-0962F0B850E4}"/>
                </a:ext>
              </a:extLst>
            </p:cNvPr>
            <p:cNvSpPr/>
            <p:nvPr/>
          </p:nvSpPr>
          <p:spPr>
            <a:xfrm>
              <a:off x="9323363" y="2868814"/>
              <a:ext cx="247357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ea typeface="ＭＳ Ｐゴシック" charset="0"/>
                  <a:cs typeface="ＭＳ Ｐゴシック" charset="0"/>
                </a:rPr>
                <a:t>Availability of whistleblowing platforms internally and externally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D9BCE3C-3C69-4369-8DAD-808822BE07CC}"/>
              </a:ext>
            </a:extLst>
          </p:cNvPr>
          <p:cNvGrpSpPr/>
          <p:nvPr/>
        </p:nvGrpSpPr>
        <p:grpSpPr>
          <a:xfrm>
            <a:off x="249962" y="3960438"/>
            <a:ext cx="2644746" cy="2396213"/>
            <a:chOff x="249962" y="3960438"/>
            <a:chExt cx="2644746" cy="2396213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0F4E667-422F-4DF1-8821-85796D7F214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169" y="3960438"/>
              <a:ext cx="648000" cy="648000"/>
            </a:xfrm>
            <a:prstGeom prst="rect">
              <a:avLst/>
            </a:prstGeom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73EF734-5CF8-4357-B283-6D616C6872BE}"/>
                </a:ext>
              </a:extLst>
            </p:cNvPr>
            <p:cNvSpPr/>
            <p:nvPr/>
          </p:nvSpPr>
          <p:spPr>
            <a:xfrm>
              <a:off x="249962" y="5156322"/>
              <a:ext cx="2644746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ea typeface="ＭＳ Ｐゴシック" charset="0"/>
                  <a:cs typeface="ＭＳ Ｐゴシック" charset="0"/>
                </a:rPr>
                <a:t>Helpline to anonymously report any suspicions of waste and overuse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2E1769E-36EB-4482-9DA4-6E383D9F280E}"/>
              </a:ext>
            </a:extLst>
          </p:cNvPr>
          <p:cNvGrpSpPr/>
          <p:nvPr/>
        </p:nvGrpSpPr>
        <p:grpSpPr>
          <a:xfrm>
            <a:off x="3151364" y="3960438"/>
            <a:ext cx="2291267" cy="2119214"/>
            <a:chOff x="3151364" y="3960438"/>
            <a:chExt cx="2291267" cy="2119214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1A26C595-F90E-4600-8464-DC72F368FB2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6997" y="3960438"/>
              <a:ext cx="720000" cy="720000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082F383-6F92-4894-A58A-15757F89183B}"/>
                </a:ext>
              </a:extLst>
            </p:cNvPr>
            <p:cNvSpPr txBox="1"/>
            <p:nvPr/>
          </p:nvSpPr>
          <p:spPr>
            <a:xfrm>
              <a:off x="3151364" y="5156322"/>
              <a:ext cx="22912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ea typeface="ＭＳ Ｐゴシック" charset="0"/>
                  <a:cs typeface="ＭＳ Ｐゴシック" charset="0"/>
                </a:rPr>
                <a:t>National media campaign to raise awareness</a:t>
              </a:r>
              <a:endParaRPr lang="en-GB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2B8C656-7829-4ABB-9F4B-EF3588DA6318}"/>
              </a:ext>
            </a:extLst>
          </p:cNvPr>
          <p:cNvGrpSpPr/>
          <p:nvPr/>
        </p:nvGrpSpPr>
        <p:grpSpPr>
          <a:xfrm>
            <a:off x="5699287" y="3960438"/>
            <a:ext cx="2833470" cy="2396213"/>
            <a:chOff x="5699287" y="3960438"/>
            <a:chExt cx="2833470" cy="2396213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E58384A6-9588-4B1F-B973-873A9D8FBF8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6647" y="3960438"/>
              <a:ext cx="1338750" cy="720000"/>
            </a:xfrm>
            <a:prstGeom prst="rect">
              <a:avLst/>
            </a:prstGeom>
          </p:spPr>
        </p:pic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59459FC-4E28-44F2-8816-EADBD3BBBDC2}"/>
                </a:ext>
              </a:extLst>
            </p:cNvPr>
            <p:cNvSpPr/>
            <p:nvPr/>
          </p:nvSpPr>
          <p:spPr>
            <a:xfrm>
              <a:off x="5699287" y="5156322"/>
              <a:ext cx="283347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ea typeface="ＭＳ Ｐゴシック" charset="0"/>
                  <a:cs typeface="ＭＳ Ｐゴシック" charset="0"/>
                </a:rPr>
                <a:t>Referral to the appropriate regulatory authority and delisting from network</a:t>
              </a:r>
              <a:endParaRPr lang="en-GB" dirty="0"/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48C15179-61F2-46DA-8514-860D6201290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6022" y="4606819"/>
              <a:ext cx="1260000" cy="480294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EB96F1C-4FF1-4480-8E5B-9C23BD4EC540}"/>
              </a:ext>
            </a:extLst>
          </p:cNvPr>
          <p:cNvGrpSpPr/>
          <p:nvPr/>
        </p:nvGrpSpPr>
        <p:grpSpPr>
          <a:xfrm>
            <a:off x="8789412" y="3960438"/>
            <a:ext cx="2654894" cy="1842215"/>
            <a:chOff x="8789412" y="3960438"/>
            <a:chExt cx="2654894" cy="1842215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0C6E4E3A-E377-4B63-BF4D-D9D721A8A1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59" y="3960438"/>
              <a:ext cx="720000" cy="720000"/>
            </a:xfrm>
            <a:prstGeom prst="rect">
              <a:avLst/>
            </a:prstGeom>
          </p:spPr>
        </p:pic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3BCCFBE-7847-4F80-9A6D-D9842E3353D2}"/>
                </a:ext>
              </a:extLst>
            </p:cNvPr>
            <p:cNvSpPr/>
            <p:nvPr/>
          </p:nvSpPr>
          <p:spPr>
            <a:xfrm>
              <a:off x="8789412" y="5156322"/>
              <a:ext cx="265489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ea typeface="ＭＳ Ｐゴシック" charset="0"/>
                  <a:cs typeface="ＭＳ Ｐゴシック" charset="0"/>
                </a:rPr>
                <a:t>Criminal prosecution </a:t>
              </a:r>
            </a:p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ea typeface="ＭＳ Ｐゴシック" charset="0"/>
                  <a:cs typeface="ＭＳ Ｐゴシック" charset="0"/>
                </a:rPr>
                <a:t>and civil recovery</a:t>
              </a:r>
            </a:p>
          </p:txBody>
        </p:sp>
      </p:grpSp>
      <p:sp>
        <p:nvSpPr>
          <p:cNvPr id="29" name="Date Placeholder 4">
            <a:extLst>
              <a:ext uri="{FF2B5EF4-FFF2-40B4-BE49-F238E27FC236}">
                <a16:creationId xmlns:a16="http://schemas.microsoft.com/office/drawing/2014/main" id="{FC9A159E-D83B-434B-B76E-37B014630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24564" y="6493516"/>
            <a:ext cx="807812" cy="212083"/>
          </a:xfrm>
        </p:spPr>
        <p:txBody>
          <a:bodyPr/>
          <a:lstStyle/>
          <a:p>
            <a:fld id="{8A914F42-6BC7-4CC7-AB42-83D2CDBB63E7}" type="datetime1">
              <a:rPr lang="en-US" noProof="0" smtClean="0"/>
              <a:t>2/18/2020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6706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8BC477-6DC3-47B3-841B-37D7D9C051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800" dirty="0"/>
              <a:t>Focused and stratified sample of paid claims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F8EE6-EFED-4335-87B2-A1C71FD035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Waste and Overuse </a:t>
            </a:r>
            <a:r>
              <a:rPr lang="en-GB" dirty="0">
                <a:solidFill>
                  <a:schemeClr val="bg2"/>
                </a:solidFill>
              </a:rPr>
              <a:t>| Audit Statistics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3B42A-A31B-48DD-B98F-7EA9D8370F4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A914F42-6BC7-4CC7-AB42-83D2CDBB63E7}" type="datetime1">
              <a:rPr lang="en-US" noProof="0" smtClean="0"/>
              <a:t>2/18/2020</a:t>
            </a:fld>
            <a:endParaRPr lang="en-GB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E006CF-D9E8-4BAB-AD9B-663C6B4091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9651" y="1095153"/>
            <a:ext cx="11612880" cy="5138007"/>
          </a:xfrm>
        </p:spPr>
        <p:txBody>
          <a:bodyPr/>
          <a:lstStyle/>
          <a:p>
            <a:r>
              <a:rPr lang="en-US" sz="1800" dirty="0"/>
              <a:t>Health insurance misuse and abuse is inherit in every health insurance system. Vulnerabilities or major audit findings are tracked for purposes of developing and monitoring corrective measures.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BE345C-3DE7-4316-B479-A58EEE1A2D78}"/>
              </a:ext>
            </a:extLst>
          </p:cNvPr>
          <p:cNvSpPr txBox="1"/>
          <p:nvPr/>
        </p:nvSpPr>
        <p:spPr>
          <a:xfrm>
            <a:off x="810578" y="2262770"/>
            <a:ext cx="508348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&gt;3,000 providers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&gt;6,000 audit visits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&gt;2 million claims/medical record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&gt;100 suspected fraud cases reported to the regulator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GB" sz="16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D00876-3CE2-4BFE-BA3E-D5EE8E226A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78" y="3937773"/>
            <a:ext cx="468000" cy="46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79D05D3-C8B0-4AAC-AC06-1946E27384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86" y="3140042"/>
            <a:ext cx="468000" cy="468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4D764EF-6352-4CF2-B733-DADF016558C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37" r="13977" b="14035"/>
          <a:stretch/>
        </p:blipFill>
        <p:spPr>
          <a:xfrm>
            <a:off x="420307" y="2303803"/>
            <a:ext cx="390271" cy="468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79AE22A-B6E7-4783-A80C-7571FB2B960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78" y="4735504"/>
            <a:ext cx="468000" cy="468000"/>
          </a:xfrm>
          <a:prstGeom prst="rect">
            <a:avLst/>
          </a:prstGeom>
        </p:spPr>
      </p:pic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1A8CFB34-CCCB-4D0D-9F1C-03F8DFB6A3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978016"/>
              </p:ext>
            </p:extLst>
          </p:nvPr>
        </p:nvGraphicFramePr>
        <p:xfrm>
          <a:off x="4983464" y="1973171"/>
          <a:ext cx="7208536" cy="4325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93656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542B1D-2ACC-428A-88A4-C89C00502D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800" dirty="0"/>
              <a:t>Patterns &amp; behaviors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21C19-EA77-4993-B6AC-6F8AE608E5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Waste and Overuse </a:t>
            </a:r>
            <a:r>
              <a:rPr lang="en-GB" dirty="0">
                <a:solidFill>
                  <a:schemeClr val="bg2"/>
                </a:solidFill>
              </a:rPr>
              <a:t>| Big Data Analytics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7C6E1-42E3-46EA-9501-FCB4AEEFAE0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A914F42-6BC7-4CC7-AB42-83D2CDBB63E7}" type="datetime1">
              <a:rPr lang="en-US" noProof="0" smtClean="0"/>
              <a:t>2/18/2020</a:t>
            </a:fld>
            <a:endParaRPr lang="en-GB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4247580-0E66-4D3F-A793-E59B7F5E22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9651" y="1116419"/>
            <a:ext cx="11612880" cy="5116741"/>
          </a:xfrm>
        </p:spPr>
        <p:txBody>
          <a:bodyPr/>
          <a:lstStyle/>
          <a:p>
            <a:r>
              <a:rPr lang="en-US" dirty="0">
                <a:latin typeface="Verdana" panose="22635452340000000000" pitchFamily="2"/>
              </a:rPr>
              <a:t>The use of data mining tools and predictive analytic technology is becoming more and more essential to identify suspicious billing patterns. </a:t>
            </a:r>
          </a:p>
          <a:p>
            <a:endParaRPr lang="en-US" dirty="0">
              <a:latin typeface="Verdana" panose="22635452340000000000" pitchFamily="2"/>
            </a:endParaRPr>
          </a:p>
          <a:p>
            <a:r>
              <a:rPr lang="en-US" dirty="0">
                <a:latin typeface="Verdana" panose="22635452340000000000" pitchFamily="2"/>
              </a:rPr>
              <a:t>Variety of methods are used to detect misuse and abuse schemes</a:t>
            </a:r>
          </a:p>
          <a:p>
            <a:pPr marL="514350" lvl="2" indent="-171450">
              <a:lnSpc>
                <a:spcPct val="120000"/>
              </a:lnSpc>
            </a:pPr>
            <a:r>
              <a:rPr lang="en-US" dirty="0">
                <a:solidFill>
                  <a:srgbClr val="5F5F5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mining tools</a:t>
            </a:r>
          </a:p>
          <a:p>
            <a:pPr marL="514350" lvl="2" indent="-171450">
              <a:lnSpc>
                <a:spcPct val="120000"/>
              </a:lnSpc>
            </a:pPr>
            <a:r>
              <a:rPr lang="en-US" dirty="0">
                <a:solidFill>
                  <a:srgbClr val="5F5F5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Social network analysis </a:t>
            </a:r>
          </a:p>
          <a:p>
            <a:pPr marL="514350" lvl="2" indent="-171450">
              <a:lnSpc>
                <a:spcPct val="120000"/>
              </a:lnSpc>
            </a:pPr>
            <a:r>
              <a:rPr lang="en-US" dirty="0">
                <a:solidFill>
                  <a:srgbClr val="5F5F5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Predictive modeling</a:t>
            </a:r>
          </a:p>
          <a:p>
            <a:endParaRPr lang="en-US" dirty="0">
              <a:latin typeface="Verdana" panose="22635452340000000000" pitchFamily="2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7CC2EE-73ED-4A54-8792-70865E0731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33" t="3594" r="1885" b="63722"/>
          <a:stretch/>
        </p:blipFill>
        <p:spPr>
          <a:xfrm>
            <a:off x="973588" y="3729317"/>
            <a:ext cx="10142646" cy="234882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5772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DDD30F5-4241-46F7-94B0-3736A23BB2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800" dirty="0"/>
              <a:t>Daman’s know-how in tackling outliers</a:t>
            </a:r>
            <a:endParaRPr lang="en-GB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E66DE-3389-4390-9E20-CE09DBC994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9875" y="158980"/>
            <a:ext cx="10907462" cy="365760"/>
          </a:xfrm>
        </p:spPr>
        <p:txBody>
          <a:bodyPr/>
          <a:lstStyle/>
          <a:p>
            <a:r>
              <a:rPr lang="en-US" dirty="0"/>
              <a:t>Waste and Overuse </a:t>
            </a:r>
            <a:r>
              <a:rPr lang="en-US" dirty="0">
                <a:solidFill>
                  <a:schemeClr val="bg2"/>
                </a:solidFill>
              </a:rPr>
              <a:t>| Focused Behavioral Interventions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190A3-6937-4D9B-BBBC-828FE4C880E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A914F42-6BC7-4CC7-AB42-83D2CDBB63E7}" type="datetime1">
              <a:rPr lang="en-US" noProof="0" smtClean="0"/>
              <a:t>2/18/2020</a:t>
            </a:fld>
            <a:endParaRPr lang="en-GB" noProof="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1AEE003-C1A0-47D0-9E13-15A2962BB7AA}"/>
              </a:ext>
            </a:extLst>
          </p:cNvPr>
          <p:cNvSpPr/>
          <p:nvPr/>
        </p:nvSpPr>
        <p:spPr>
          <a:xfrm>
            <a:off x="1291200" y="1343557"/>
            <a:ext cx="10907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/>
              <a:t>Trend Analysis and Focused Behavioural Interventions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16D334-F796-42DC-B514-B29EC9A88A0D}"/>
              </a:ext>
            </a:extLst>
          </p:cNvPr>
          <p:cNvSpPr txBox="1"/>
          <p:nvPr/>
        </p:nvSpPr>
        <p:spPr>
          <a:xfrm>
            <a:off x="1205143" y="3840246"/>
            <a:ext cx="1052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Excessive behaviour lies above a set percentile threshold of the local market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F68E91-F95C-4080-B0BF-A4045387360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1" r="8011" b="15088"/>
          <a:stretch/>
        </p:blipFill>
        <p:spPr>
          <a:xfrm>
            <a:off x="375286" y="1154546"/>
            <a:ext cx="720000" cy="720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BF3076-D744-4E8D-A339-5706DDDA62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85" y="2879086"/>
            <a:ext cx="720000" cy="72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E927E31-B084-4A18-A4BF-1B728A688A7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90"/>
          <a:stretch/>
        </p:blipFill>
        <p:spPr>
          <a:xfrm>
            <a:off x="363386" y="2042123"/>
            <a:ext cx="720000" cy="720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515D629-07D9-4603-9673-94041F41CC1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85" y="3766663"/>
            <a:ext cx="720000" cy="720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D0C39C8-C5FB-4356-8953-58146812BDE1}"/>
              </a:ext>
            </a:extLst>
          </p:cNvPr>
          <p:cNvSpPr/>
          <p:nvPr/>
        </p:nvSpPr>
        <p:spPr>
          <a:xfrm>
            <a:off x="1291200" y="2978072"/>
            <a:ext cx="107452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Standardized and codified claims data support big data analytics  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A38D500-F1B8-4960-BA08-6433E9997236}"/>
              </a:ext>
            </a:extLst>
          </p:cNvPr>
          <p:cNvSpPr/>
          <p:nvPr/>
        </p:nvSpPr>
        <p:spPr>
          <a:xfrm>
            <a:off x="1291200" y="2177653"/>
            <a:ext cx="109074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Fair local benchmarking and peer reviews  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073CE8C-964A-4CE9-85AE-15ADC9EF1075}"/>
              </a:ext>
            </a:extLst>
          </p:cNvPr>
          <p:cNvSpPr/>
          <p:nvPr/>
        </p:nvSpPr>
        <p:spPr>
          <a:xfrm>
            <a:off x="1291200" y="4735794"/>
            <a:ext cx="105255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Positive shift towards improvement in the utilisation behaviour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F2E91A9-A057-4A95-B62D-47125E4CBCA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86" y="4656157"/>
            <a:ext cx="720000" cy="7200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97FFB20-737D-46BA-8D3D-552E54A767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80428" y="4604103"/>
            <a:ext cx="2685000" cy="1658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408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" name="Object 151" hidden="1">
            <a:extLst>
              <a:ext uri="{FF2B5EF4-FFF2-40B4-BE49-F238E27FC236}">
                <a16:creationId xmlns:a16="http://schemas.microsoft.com/office/drawing/2014/main" id="{72BC5530-440C-4136-AE07-3F5D0F29B48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553669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think-cell Slide" r:id="rId63" imgW="501" imgH="502" progId="TCLayout.ActiveDocument.1">
                  <p:embed/>
                </p:oleObj>
              </mc:Choice>
              <mc:Fallback>
                <p:oleObj name="think-cell Slide" r:id="rId63" imgW="501" imgH="502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" name="Rectangle 149" hidden="1">
            <a:extLst>
              <a:ext uri="{FF2B5EF4-FFF2-40B4-BE49-F238E27FC236}">
                <a16:creationId xmlns:a16="http://schemas.microsoft.com/office/drawing/2014/main" id="{9C3E2790-B951-4F10-B130-6523D395D45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1100" dirty="0">
              <a:ea typeface="Verdana" panose="020B0604030504040204" pitchFamily="34" charset="0"/>
              <a:sym typeface="+mn-lt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03E0E5-1F82-4F9A-B352-D266699C70C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800" dirty="0"/>
              <a:t>Laboratory Spending 2015 - 2017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9AB50-8CFD-4EC2-8D5A-C52D3904F3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Waste and Overuse | </a:t>
            </a:r>
            <a:r>
              <a:rPr lang="en-US" dirty="0">
                <a:solidFill>
                  <a:schemeClr val="bg2"/>
                </a:solidFill>
              </a:rPr>
              <a:t>Intervention Outcomes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82181B-62B1-439C-8C7F-DE709606759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A914F42-6BC7-4CC7-AB42-83D2CDBB63E7}" type="datetime1">
              <a:rPr lang="en-US" noProof="0" smtClean="0"/>
              <a:t>2/18/2020</a:t>
            </a:fld>
            <a:endParaRPr lang="en-GB" noProof="0" dirty="0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733821FE-73A6-4EB7-9830-904E974B9CF6}"/>
              </a:ext>
            </a:extLst>
          </p:cNvPr>
          <p:cNvCxnSpPr/>
          <p:nvPr>
            <p:custDataLst>
              <p:tags r:id="rId4"/>
            </p:custDataLst>
          </p:nvPr>
        </p:nvCxnSpPr>
        <p:spPr bwMode="auto">
          <a:xfrm>
            <a:off x="319088" y="5291138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2261F195-94E7-494A-84D4-D3436FDDEC21}"/>
              </a:ext>
            </a:extLst>
          </p:cNvPr>
          <p:cNvCxnSpPr/>
          <p:nvPr>
            <p:custDataLst>
              <p:tags r:id="rId5"/>
            </p:custDataLst>
          </p:nvPr>
        </p:nvCxnSpPr>
        <p:spPr bwMode="auto">
          <a:xfrm>
            <a:off x="319088" y="3360738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EF81124E-EC0E-4CEB-9027-2B9A5E212102}"/>
              </a:ext>
            </a:extLst>
          </p:cNvPr>
          <p:cNvCxnSpPr/>
          <p:nvPr>
            <p:custDataLst>
              <p:tags r:id="rId6"/>
            </p:custDataLst>
          </p:nvPr>
        </p:nvCxnSpPr>
        <p:spPr bwMode="auto">
          <a:xfrm>
            <a:off x="319088" y="1627188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650046CE-7B77-43D7-8B55-77DAC80C831A}"/>
              </a:ext>
            </a:extLst>
          </p:cNvPr>
          <p:cNvCxnSpPr/>
          <p:nvPr>
            <p:custDataLst>
              <p:tags r:id="rId7"/>
            </p:custDataLst>
          </p:nvPr>
        </p:nvCxnSpPr>
        <p:spPr bwMode="auto">
          <a:xfrm>
            <a:off x="319088" y="5483225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E558FB5-4371-4519-AC6D-6D0C6AC48209}"/>
              </a:ext>
            </a:extLst>
          </p:cNvPr>
          <p:cNvCxnSpPr/>
          <p:nvPr>
            <p:custDataLst>
              <p:tags r:id="rId8"/>
            </p:custDataLst>
          </p:nvPr>
        </p:nvCxnSpPr>
        <p:spPr bwMode="auto">
          <a:xfrm>
            <a:off x="319088" y="3552825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EFFC99C-244F-418D-BCAB-C681A842A319}"/>
              </a:ext>
            </a:extLst>
          </p:cNvPr>
          <p:cNvCxnSpPr/>
          <p:nvPr>
            <p:custDataLst>
              <p:tags r:id="rId9"/>
            </p:custDataLst>
          </p:nvPr>
        </p:nvCxnSpPr>
        <p:spPr bwMode="auto">
          <a:xfrm>
            <a:off x="319088" y="3168650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88F907E4-3063-4C9E-B9E1-7005621E73F3}"/>
              </a:ext>
            </a:extLst>
          </p:cNvPr>
          <p:cNvCxnSpPr/>
          <p:nvPr>
            <p:custDataLst>
              <p:tags r:id="rId10"/>
            </p:custDataLst>
          </p:nvPr>
        </p:nvCxnSpPr>
        <p:spPr bwMode="auto">
          <a:xfrm>
            <a:off x="319088" y="4708525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37AD1817-EBA4-433A-88F9-2A8E3441D2FF}"/>
              </a:ext>
            </a:extLst>
          </p:cNvPr>
          <p:cNvCxnSpPr/>
          <p:nvPr>
            <p:custDataLst>
              <p:tags r:id="rId11"/>
            </p:custDataLst>
          </p:nvPr>
        </p:nvCxnSpPr>
        <p:spPr bwMode="auto">
          <a:xfrm>
            <a:off x="319088" y="4324350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CE10826-AD39-4978-8D71-5E2790BC3FED}"/>
              </a:ext>
            </a:extLst>
          </p:cNvPr>
          <p:cNvCxnSpPr/>
          <p:nvPr>
            <p:custDataLst>
              <p:tags r:id="rId12"/>
            </p:custDataLst>
          </p:nvPr>
        </p:nvCxnSpPr>
        <p:spPr bwMode="auto">
          <a:xfrm>
            <a:off x="319088" y="2012950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7496D2FA-6631-4F4B-81DC-D8C3C59F01D2}"/>
              </a:ext>
            </a:extLst>
          </p:cNvPr>
          <p:cNvCxnSpPr/>
          <p:nvPr>
            <p:custDataLst>
              <p:tags r:id="rId13"/>
            </p:custDataLst>
          </p:nvPr>
        </p:nvCxnSpPr>
        <p:spPr bwMode="auto">
          <a:xfrm>
            <a:off x="319088" y="2976563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DE735747-4C71-4440-9092-33EDD632A159}"/>
              </a:ext>
            </a:extLst>
          </p:cNvPr>
          <p:cNvCxnSpPr/>
          <p:nvPr>
            <p:custDataLst>
              <p:tags r:id="rId14"/>
            </p:custDataLst>
          </p:nvPr>
        </p:nvCxnSpPr>
        <p:spPr bwMode="auto">
          <a:xfrm>
            <a:off x="319088" y="2782888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C325EF5-4584-4193-97D9-CEC75E7275D7}"/>
              </a:ext>
            </a:extLst>
          </p:cNvPr>
          <p:cNvCxnSpPr/>
          <p:nvPr>
            <p:custDataLst>
              <p:tags r:id="rId15"/>
            </p:custDataLst>
          </p:nvPr>
        </p:nvCxnSpPr>
        <p:spPr bwMode="auto">
          <a:xfrm>
            <a:off x="319088" y="1820863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2AEB9E2-538D-4B79-9F70-249487047B3F}"/>
              </a:ext>
            </a:extLst>
          </p:cNvPr>
          <p:cNvCxnSpPr/>
          <p:nvPr>
            <p:custDataLst>
              <p:tags r:id="rId16"/>
            </p:custDataLst>
          </p:nvPr>
        </p:nvCxnSpPr>
        <p:spPr bwMode="auto">
          <a:xfrm>
            <a:off x="319088" y="5099050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C5B318C9-0FD1-4FAF-9403-634266CD5CD6}"/>
              </a:ext>
            </a:extLst>
          </p:cNvPr>
          <p:cNvCxnSpPr/>
          <p:nvPr>
            <p:custDataLst>
              <p:tags r:id="rId17"/>
            </p:custDataLst>
          </p:nvPr>
        </p:nvCxnSpPr>
        <p:spPr bwMode="auto">
          <a:xfrm>
            <a:off x="319088" y="4516438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FDA039A4-C39F-4DE9-B8A7-4312D1265797}"/>
              </a:ext>
            </a:extLst>
          </p:cNvPr>
          <p:cNvCxnSpPr/>
          <p:nvPr>
            <p:custDataLst>
              <p:tags r:id="rId18"/>
            </p:custDataLst>
          </p:nvPr>
        </p:nvCxnSpPr>
        <p:spPr bwMode="auto">
          <a:xfrm>
            <a:off x="319088" y="1435100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3F544FB9-682F-4603-AE2B-0BA7930BCEEF}"/>
              </a:ext>
            </a:extLst>
          </p:cNvPr>
          <p:cNvCxnSpPr/>
          <p:nvPr>
            <p:custDataLst>
              <p:tags r:id="rId19"/>
            </p:custDataLst>
          </p:nvPr>
        </p:nvCxnSpPr>
        <p:spPr bwMode="auto">
          <a:xfrm>
            <a:off x="319088" y="4130675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70E72944-9DBC-4C84-BD61-3BEB3C4ECD8A}"/>
              </a:ext>
            </a:extLst>
          </p:cNvPr>
          <p:cNvCxnSpPr/>
          <p:nvPr>
            <p:custDataLst>
              <p:tags r:id="rId20"/>
            </p:custDataLst>
          </p:nvPr>
        </p:nvCxnSpPr>
        <p:spPr bwMode="auto">
          <a:xfrm>
            <a:off x="319088" y="2590800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AD75E6F1-179D-4AD2-9A7E-B1FE663109B6}"/>
              </a:ext>
            </a:extLst>
          </p:cNvPr>
          <p:cNvCxnSpPr/>
          <p:nvPr>
            <p:custDataLst>
              <p:tags r:id="rId21"/>
            </p:custDataLst>
          </p:nvPr>
        </p:nvCxnSpPr>
        <p:spPr bwMode="auto">
          <a:xfrm>
            <a:off x="319088" y="3938588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B094A23E-6F37-424B-A71B-9632ABB26B2A}"/>
              </a:ext>
            </a:extLst>
          </p:cNvPr>
          <p:cNvCxnSpPr/>
          <p:nvPr>
            <p:custDataLst>
              <p:tags r:id="rId22"/>
            </p:custDataLst>
          </p:nvPr>
        </p:nvCxnSpPr>
        <p:spPr bwMode="auto">
          <a:xfrm>
            <a:off x="319088" y="3746500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3A68639-7054-474B-9C38-C6DD2FC3E1AB}"/>
              </a:ext>
            </a:extLst>
          </p:cNvPr>
          <p:cNvCxnSpPr/>
          <p:nvPr>
            <p:custDataLst>
              <p:tags r:id="rId23"/>
            </p:custDataLst>
          </p:nvPr>
        </p:nvCxnSpPr>
        <p:spPr bwMode="auto">
          <a:xfrm>
            <a:off x="319088" y="2398713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5659B2C-9E3A-4FB5-8A22-09640354193D}"/>
              </a:ext>
            </a:extLst>
          </p:cNvPr>
          <p:cNvCxnSpPr/>
          <p:nvPr>
            <p:custDataLst>
              <p:tags r:id="rId24"/>
            </p:custDataLst>
          </p:nvPr>
        </p:nvCxnSpPr>
        <p:spPr bwMode="auto">
          <a:xfrm>
            <a:off x="319088" y="2205038"/>
            <a:ext cx="46038" cy="0"/>
          </a:xfrm>
          <a:prstGeom prst="line">
            <a:avLst/>
          </a:prstGeom>
          <a:ln w="9525" algn="ctr">
            <a:solidFill>
              <a:schemeClr val="tx1"/>
            </a:solidFill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66" name="Chart 165">
            <a:extLst>
              <a:ext uri="{FF2B5EF4-FFF2-40B4-BE49-F238E27FC236}">
                <a16:creationId xmlns:a16="http://schemas.microsoft.com/office/drawing/2014/main" id="{4E64366A-F309-42C7-A2E3-26813EED8E5B}"/>
              </a:ext>
            </a:extLst>
          </p:cNvPr>
          <p:cNvGraphicFramePr/>
          <p:nvPr>
            <p:custDataLst>
              <p:tags r:id="rId25"/>
            </p:custDataLst>
            <p:extLst>
              <p:ext uri="{D42A27DB-BD31-4B8C-83A1-F6EECF244321}">
                <p14:modId xmlns:p14="http://schemas.microsoft.com/office/powerpoint/2010/main" val="2685929841"/>
              </p:ext>
            </p:extLst>
          </p:nvPr>
        </p:nvGraphicFramePr>
        <p:xfrm>
          <a:off x="282575" y="1352550"/>
          <a:ext cx="1122045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5"/>
          </a:graphicData>
        </a:graphic>
      </p:graphicFrame>
      <p:sp useBgFill="1">
        <p:nvSpPr>
          <p:cNvPr id="102" name="Freeform: Shape 101">
            <a:extLst>
              <a:ext uri="{FF2B5EF4-FFF2-40B4-BE49-F238E27FC236}">
                <a16:creationId xmlns:a16="http://schemas.microsoft.com/office/drawing/2014/main" id="{CE77D23B-B563-4939-9D3B-AFCBE5FCAA70}"/>
              </a:ext>
            </a:extLst>
          </p:cNvPr>
          <p:cNvSpPr/>
          <p:nvPr>
            <p:custDataLst>
              <p:tags r:id="rId26"/>
            </p:custDataLst>
          </p:nvPr>
        </p:nvSpPr>
        <p:spPr bwMode="auto">
          <a:xfrm>
            <a:off x="292100" y="4911725"/>
            <a:ext cx="146051" cy="96838"/>
          </a:xfrm>
          <a:custGeom>
            <a:avLst/>
            <a:gdLst/>
            <a:ahLst/>
            <a:cxnLst/>
            <a:rect l="0" t="0" r="0" b="0"/>
            <a:pathLst>
              <a:path w="146051" h="96839">
                <a:moveTo>
                  <a:pt x="0" y="39688"/>
                </a:moveTo>
                <a:lnTo>
                  <a:pt x="146050" y="0"/>
                </a:lnTo>
                <a:lnTo>
                  <a:pt x="146050" y="57150"/>
                </a:lnTo>
                <a:lnTo>
                  <a:pt x="0" y="96838"/>
                </a:lnTo>
                <a:close/>
              </a:path>
            </a:pathLst>
          </a:custGeom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81886757-0BAE-4A97-9BB6-33603D3E2AE5}"/>
              </a:ext>
            </a:extLst>
          </p:cNvPr>
          <p:cNvSpPr/>
          <p:nvPr>
            <p:custDataLst>
              <p:tags r:id="rId27"/>
            </p:custDataLst>
          </p:nvPr>
        </p:nvSpPr>
        <p:spPr bwMode="auto">
          <a:xfrm>
            <a:off x="292100" y="4968875"/>
            <a:ext cx="146051" cy="39688"/>
          </a:xfrm>
          <a:custGeom>
            <a:avLst/>
            <a:gdLst/>
            <a:ahLst/>
            <a:cxnLst/>
            <a:rect l="0" t="0" r="0" b="0"/>
            <a:pathLst>
              <a:path w="146051" h="39689">
                <a:moveTo>
                  <a:pt x="0" y="39688"/>
                </a:moveTo>
                <a:lnTo>
                  <a:pt x="146050" y="0"/>
                </a:ln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06406295-6D87-4476-B54A-C5F99B81EEC6}"/>
              </a:ext>
            </a:extLst>
          </p:cNvPr>
          <p:cNvSpPr/>
          <p:nvPr>
            <p:custDataLst>
              <p:tags r:id="rId28"/>
            </p:custDataLst>
          </p:nvPr>
        </p:nvSpPr>
        <p:spPr bwMode="auto">
          <a:xfrm>
            <a:off x="292100" y="4911725"/>
            <a:ext cx="146051" cy="39688"/>
          </a:xfrm>
          <a:custGeom>
            <a:avLst/>
            <a:gdLst/>
            <a:ahLst/>
            <a:cxnLst/>
            <a:rect l="0" t="0" r="0" b="0"/>
            <a:pathLst>
              <a:path w="146051" h="39689">
                <a:moveTo>
                  <a:pt x="0" y="39688"/>
                </a:moveTo>
                <a:lnTo>
                  <a:pt x="146050" y="0"/>
                </a:ln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5757635D-FB88-422E-BE99-870D3BCA278B}"/>
              </a:ext>
            </a:extLst>
          </p:cNvPr>
          <p:cNvCxnSpPr>
            <a:stCxn id="166" idx="0"/>
            <a:endCxn id="166" idx="3"/>
          </p:cNvCxnSpPr>
          <p:nvPr>
            <p:custDataLst>
              <p:tags r:id="rId29"/>
            </p:custDataLst>
          </p:nvPr>
        </p:nvCxnSpPr>
        <p:spPr bwMode="gray">
          <a:xfrm>
            <a:off x="5892800" y="1352550"/>
            <a:ext cx="5610225" cy="2106612"/>
          </a:xfrm>
          <a:prstGeom prst="line">
            <a:avLst/>
          </a:prstGeom>
          <a:ln w="12700" algn="ctr">
            <a:solidFill>
              <a:srgbClr val="C30C3E"/>
            </a:solidFill>
            <a:headEnd type="none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6788F9AC-1629-4AE0-A720-E5A8399A0BA3}"/>
              </a:ext>
            </a:extLst>
          </p:cNvPr>
          <p:cNvCxnSpPr/>
          <p:nvPr>
            <p:custDataLst>
              <p:tags r:id="rId30"/>
            </p:custDataLst>
          </p:nvPr>
        </p:nvCxnSpPr>
        <p:spPr bwMode="gray">
          <a:xfrm flipV="1">
            <a:off x="5497513" y="1377950"/>
            <a:ext cx="0" cy="76200"/>
          </a:xfrm>
          <a:prstGeom prst="line">
            <a:avLst/>
          </a:prstGeom>
          <a:ln w="12700" algn="ctr">
            <a:solidFill>
              <a:srgbClr val="C30C3E"/>
            </a:solidFill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ext Placeholder 7">
            <a:extLst>
              <a:ext uri="{FF2B5EF4-FFF2-40B4-BE49-F238E27FC236}">
                <a16:creationId xmlns:a16="http://schemas.microsoft.com/office/drawing/2014/main" id="{80F7D782-EF51-47BF-8FB6-B368426DBA89}"/>
              </a:ext>
            </a:extLst>
          </p:cNvPr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7783513" y="5529263"/>
            <a:ext cx="168275" cy="2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C3BB0BA7-7F0F-4942-9B64-77032FC92498}" type="datetime'''A''''u''g'''''''''''''''''''''">
              <a:rPr lang="en-US" altLang="en-US" sz="1100" smtClean="0">
                <a:solidFill>
                  <a:schemeClr val="tx1"/>
                </a:solidFill>
              </a:rPr>
              <a:pPr/>
              <a:t>Aug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31" name="Text Placeholder 8">
            <a:extLst>
              <a:ext uri="{FF2B5EF4-FFF2-40B4-BE49-F238E27FC236}">
                <a16:creationId xmlns:a16="http://schemas.microsoft.com/office/drawing/2014/main" id="{0B48D1BA-6341-4487-ABA2-4E45E573B71B}"/>
              </a:ext>
            </a:extLst>
          </p:cNvPr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8572500" y="5529263"/>
            <a:ext cx="16827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3CA9AE8B-D259-4F7D-B957-F51A3DB00248}" type="datetime'''''''''''''''''''''''''''''''''O''c''''''''''t'">
              <a:rPr lang="en-GB" altLang="en-US" sz="1100" smtClean="0">
                <a:solidFill>
                  <a:schemeClr val="tx1"/>
                </a:solidFill>
              </a:rPr>
              <a:pPr/>
              <a:t>Oct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32" name="Text Placeholder 8">
            <a:extLst>
              <a:ext uri="{FF2B5EF4-FFF2-40B4-BE49-F238E27FC236}">
                <a16:creationId xmlns:a16="http://schemas.microsoft.com/office/drawing/2014/main" id="{FDB7C224-7FC0-48FD-BF46-51ED275F46E2}"/>
              </a:ext>
            </a:extLst>
          </p:cNvPr>
          <p:cNvSpPr>
            <a:spLocks noGrp="1"/>
          </p:cNvSpPr>
          <p:nvPr>
            <p:custDataLst>
              <p:tags r:id="rId33"/>
            </p:custDataLst>
          </p:nvPr>
        </p:nvSpPr>
        <p:spPr bwMode="auto">
          <a:xfrm>
            <a:off x="9361488" y="5529263"/>
            <a:ext cx="168275" cy="31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4082F312-5703-41F4-AC10-4798F2D52E50}" type="datetime'''''''D''''''''''e''''''''''''''''''c'''''''' '''''''''''''">
              <a:rPr lang="en-GB" altLang="en-US" sz="1100" smtClean="0">
                <a:solidFill>
                  <a:schemeClr val="tx1"/>
                </a:solidFill>
              </a:rPr>
              <a:pPr/>
              <a:t>Dec 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33" name="Text Placeholder 8">
            <a:extLst>
              <a:ext uri="{FF2B5EF4-FFF2-40B4-BE49-F238E27FC236}">
                <a16:creationId xmlns:a16="http://schemas.microsoft.com/office/drawing/2014/main" id="{5820813E-FE8B-47CC-A5B8-03E0AB2BEC7D}"/>
              </a:ext>
            </a:extLst>
          </p:cNvPr>
          <p:cNvSpPr>
            <a:spLocks noGrp="1"/>
          </p:cNvSpPr>
          <p:nvPr>
            <p:custDataLst>
              <p:tags r:id="rId34"/>
            </p:custDataLst>
          </p:nvPr>
        </p:nvSpPr>
        <p:spPr bwMode="auto">
          <a:xfrm>
            <a:off x="10152063" y="5529263"/>
            <a:ext cx="168275" cy="30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8ABDFADB-799D-4FA8-9667-A29B3A388C72}" type="datetime'''''''''''''''''''''''''F''e''''''''''''''''''''''b '''">
              <a:rPr lang="en-GB" altLang="en-US" sz="1100" smtClean="0">
                <a:solidFill>
                  <a:schemeClr val="tx1"/>
                </a:solidFill>
              </a:rPr>
              <a:pPr/>
              <a:t>Feb 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08" name="Text Placeholder 53">
            <a:extLst>
              <a:ext uri="{FF2B5EF4-FFF2-40B4-BE49-F238E27FC236}">
                <a16:creationId xmlns:a16="http://schemas.microsoft.com/office/drawing/2014/main" id="{B9EE0926-68D5-42B3-BCBC-DB941FF54A13}"/>
              </a:ext>
            </a:extLst>
          </p:cNvPr>
          <p:cNvSpPr>
            <a:spLocks noGrp="1"/>
          </p:cNvSpPr>
          <p:nvPr>
            <p:custDataLst>
              <p:tags r:id="rId35"/>
            </p:custDataLst>
          </p:nvPr>
        </p:nvSpPr>
        <p:spPr bwMode="auto">
          <a:xfrm>
            <a:off x="280988" y="5529263"/>
            <a:ext cx="168275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B705A487-9E9D-45B8-9867-F1FD94079263}" type="datetime'''''''''''''J''''''''''''''''''''a''''''''''n'''''''">
              <a:rPr lang="en-US" altLang="en-US" sz="1100" smtClean="0">
                <a:solidFill>
                  <a:schemeClr val="tx1"/>
                </a:solidFill>
              </a:rPr>
              <a:pPr/>
              <a:t>Jan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10" name="Text Placeholder 55">
            <a:extLst>
              <a:ext uri="{FF2B5EF4-FFF2-40B4-BE49-F238E27FC236}">
                <a16:creationId xmlns:a16="http://schemas.microsoft.com/office/drawing/2014/main" id="{A104F81A-442E-488D-A1B2-9367569AE819}"/>
              </a:ext>
            </a:extLst>
          </p:cNvPr>
          <p:cNvSpPr>
            <a:spLocks noGrp="1"/>
          </p:cNvSpPr>
          <p:nvPr>
            <p:custDataLst>
              <p:tags r:id="rId36"/>
            </p:custDataLst>
          </p:nvPr>
        </p:nvSpPr>
        <p:spPr bwMode="auto">
          <a:xfrm>
            <a:off x="1069975" y="5529263"/>
            <a:ext cx="168275" cy="26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4AE962BA-496C-4F4A-BD76-9C4B34159B10}" type="datetime'''''''M''''a''r'''''''''''''''''''''''''">
              <a:rPr lang="en-US" altLang="en-US" sz="1100" smtClean="0">
                <a:solidFill>
                  <a:schemeClr val="tx1"/>
                </a:solidFill>
              </a:rPr>
              <a:pPr/>
              <a:t>Mar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29" name="Text Placeholder 67">
            <a:extLst>
              <a:ext uri="{FF2B5EF4-FFF2-40B4-BE49-F238E27FC236}">
                <a16:creationId xmlns:a16="http://schemas.microsoft.com/office/drawing/2014/main" id="{00DBC067-3B62-452E-96CF-A28F2218533C}"/>
              </a:ext>
            </a:extLst>
          </p:cNvPr>
          <p:cNvSpPr>
            <a:spLocks noGrp="1"/>
          </p:cNvSpPr>
          <p:nvPr>
            <p:custDataLst>
              <p:tags r:id="rId37"/>
            </p:custDataLst>
          </p:nvPr>
        </p:nvSpPr>
        <p:spPr bwMode="auto">
          <a:xfrm>
            <a:off x="5808663" y="5529263"/>
            <a:ext cx="168275" cy="26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1E264270-246F-48B4-AD11-4BBDB1F13DA3}" type="datetime'''''''''''Ma''''''''''r'''''''''">
              <a:rPr lang="en-US" altLang="en-US" sz="1100" smtClean="0">
                <a:solidFill>
                  <a:schemeClr val="tx1"/>
                </a:solidFill>
              </a:rPr>
              <a:pPr/>
              <a:t>Mar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21" name="Text Placeholder 60">
            <a:extLst>
              <a:ext uri="{FF2B5EF4-FFF2-40B4-BE49-F238E27FC236}">
                <a16:creationId xmlns:a16="http://schemas.microsoft.com/office/drawing/2014/main" id="{27AA203D-6022-403A-A32A-F241B052432C}"/>
              </a:ext>
            </a:extLst>
          </p:cNvPr>
          <p:cNvSpPr>
            <a:spLocks noGrp="1"/>
          </p:cNvSpPr>
          <p:nvPr>
            <p:custDataLst>
              <p:tags r:id="rId38"/>
            </p:custDataLst>
          </p:nvPr>
        </p:nvSpPr>
        <p:spPr bwMode="auto">
          <a:xfrm>
            <a:off x="3044825" y="5529263"/>
            <a:ext cx="168275" cy="2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F233C34F-840E-4DDC-B4AA-10C96230633B}" type="datetime'''''''''A''''''''''''''''''''''''''u''''g'''''''''''''''''''''">
              <a:rPr lang="en-US" altLang="en-US" sz="1100" smtClean="0">
                <a:solidFill>
                  <a:schemeClr val="tx1"/>
                </a:solidFill>
              </a:rPr>
              <a:pPr/>
              <a:t>Aug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20" name="Text Placeholder 59">
            <a:extLst>
              <a:ext uri="{FF2B5EF4-FFF2-40B4-BE49-F238E27FC236}">
                <a16:creationId xmlns:a16="http://schemas.microsoft.com/office/drawing/2014/main" id="{4E0E1E85-E0B4-42E3-8B95-7C005279F96A}"/>
              </a:ext>
            </a:extLst>
          </p:cNvPr>
          <p:cNvSpPr>
            <a:spLocks noGrp="1"/>
          </p:cNvSpPr>
          <p:nvPr>
            <p:custDataLst>
              <p:tags r:id="rId39"/>
            </p:custDataLst>
          </p:nvPr>
        </p:nvSpPr>
        <p:spPr bwMode="auto">
          <a:xfrm>
            <a:off x="2649538" y="5529263"/>
            <a:ext cx="1682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019F55A2-C922-4CFB-87E1-121634F46381}" type="datetime'''''''''''''''''J''''u''''''''''''''''''''''l'''''''">
              <a:rPr lang="en-US" altLang="en-US" sz="1100" smtClean="0">
                <a:solidFill>
                  <a:schemeClr val="tx1"/>
                </a:solidFill>
              </a:rPr>
              <a:pPr/>
              <a:t>Jul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16" name="Text Placeholder 58">
            <a:extLst>
              <a:ext uri="{FF2B5EF4-FFF2-40B4-BE49-F238E27FC236}">
                <a16:creationId xmlns:a16="http://schemas.microsoft.com/office/drawing/2014/main" id="{22C4C306-CE8F-4D9B-BD25-B5E60FEF3C33}"/>
              </a:ext>
            </a:extLst>
          </p:cNvPr>
          <p:cNvSpPr>
            <a:spLocks noGrp="1"/>
          </p:cNvSpPr>
          <p:nvPr>
            <p:custDataLst>
              <p:tags r:id="rId40"/>
            </p:custDataLst>
          </p:nvPr>
        </p:nvSpPr>
        <p:spPr bwMode="auto">
          <a:xfrm>
            <a:off x="2255838" y="5529263"/>
            <a:ext cx="1682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D704C23F-4B7C-48FE-A793-F87ACE58C440}" type="datetime'''''''''''''''''J''''''''''''''''''''''''un'">
              <a:rPr lang="en-US" altLang="en-US" sz="1100" smtClean="0">
                <a:solidFill>
                  <a:schemeClr val="tx1"/>
                </a:solidFill>
              </a:rPr>
              <a:pPr/>
              <a:t>Jun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15" name="Text Placeholder 66">
            <a:extLst>
              <a:ext uri="{FF2B5EF4-FFF2-40B4-BE49-F238E27FC236}">
                <a16:creationId xmlns:a16="http://schemas.microsoft.com/office/drawing/2014/main" id="{E6DEE331-C381-495D-8C8B-6EA3A1E0EA6F}"/>
              </a:ext>
            </a:extLst>
          </p:cNvPr>
          <p:cNvSpPr>
            <a:spLocks noGrp="1"/>
          </p:cNvSpPr>
          <p:nvPr>
            <p:custDataLst>
              <p:tags r:id="rId41"/>
            </p:custDataLst>
          </p:nvPr>
        </p:nvSpPr>
        <p:spPr bwMode="auto">
          <a:xfrm>
            <a:off x="5413375" y="5529263"/>
            <a:ext cx="168275" cy="25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54CC1D33-99C2-4AEB-8F7D-FB0E50F7E314}" type="datetime'''''''''F''''''''''''''''''''''''''e''b'''''''''">
              <a:rPr lang="en-US" altLang="en-US" sz="1100" smtClean="0">
                <a:solidFill>
                  <a:schemeClr val="tx1"/>
                </a:solidFill>
              </a:rPr>
              <a:pPr/>
              <a:t>Feb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19" name="Text Placeholder 57">
            <a:extLst>
              <a:ext uri="{FF2B5EF4-FFF2-40B4-BE49-F238E27FC236}">
                <a16:creationId xmlns:a16="http://schemas.microsoft.com/office/drawing/2014/main" id="{0F58D043-9FEF-4CF0-9B60-3DE8CE5E6FFA}"/>
              </a:ext>
            </a:extLst>
          </p:cNvPr>
          <p:cNvSpPr>
            <a:spLocks noGrp="1"/>
          </p:cNvSpPr>
          <p:nvPr>
            <p:custDataLst>
              <p:tags r:id="rId42"/>
            </p:custDataLst>
          </p:nvPr>
        </p:nvSpPr>
        <p:spPr bwMode="auto">
          <a:xfrm>
            <a:off x="1860550" y="5529263"/>
            <a:ext cx="168275" cy="28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5E84DD3C-7A1C-4F90-8BEA-D646B549D49A}" type="datetime'''''''''''''M''''a''''''''''''''''''y'''">
              <a:rPr lang="en-US" altLang="en-US" sz="1100" smtClean="0">
                <a:solidFill>
                  <a:schemeClr val="tx1"/>
                </a:solidFill>
              </a:rPr>
              <a:pPr/>
              <a:t>May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12" name="Text Placeholder 68">
            <a:extLst>
              <a:ext uri="{FF2B5EF4-FFF2-40B4-BE49-F238E27FC236}">
                <a16:creationId xmlns:a16="http://schemas.microsoft.com/office/drawing/2014/main" id="{FECFCCA9-58F1-4C0E-A863-A655C43DD588}"/>
              </a:ext>
            </a:extLst>
          </p:cNvPr>
          <p:cNvSpPr>
            <a:spLocks noGrp="1"/>
          </p:cNvSpPr>
          <p:nvPr>
            <p:custDataLst>
              <p:tags r:id="rId43"/>
            </p:custDataLst>
          </p:nvPr>
        </p:nvSpPr>
        <p:spPr bwMode="auto">
          <a:xfrm>
            <a:off x="6203950" y="5529263"/>
            <a:ext cx="168275" cy="24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91FFE023-1FDD-4814-A058-6AE7D0CD082A}" type="datetime'''''A''p''''''''''''''''''''r'''''''''''''''''''''">
              <a:rPr lang="en-US" altLang="en-US" sz="1100" smtClean="0">
                <a:solidFill>
                  <a:schemeClr val="tx1"/>
                </a:solidFill>
              </a:rPr>
              <a:pPr/>
              <a:t>Apr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23" name="Text Placeholder 8">
            <a:extLst>
              <a:ext uri="{FF2B5EF4-FFF2-40B4-BE49-F238E27FC236}">
                <a16:creationId xmlns:a16="http://schemas.microsoft.com/office/drawing/2014/main" id="{DCDACFAB-9B95-4F24-8383-5DAB4DCD0E52}"/>
              </a:ext>
            </a:extLst>
          </p:cNvPr>
          <p:cNvSpPr>
            <a:spLocks noGrp="1"/>
          </p:cNvSpPr>
          <p:nvPr>
            <p:custDataLst>
              <p:tags r:id="rId44"/>
            </p:custDataLst>
          </p:nvPr>
        </p:nvSpPr>
        <p:spPr bwMode="auto">
          <a:xfrm>
            <a:off x="10941050" y="5529263"/>
            <a:ext cx="168275" cy="24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56DFF4D9-599A-40FF-B125-9C92142212E9}" type="datetime'''''''''''''''''''''''''''''''''''''A''pr'">
              <a:rPr lang="en-GB" altLang="en-US" sz="1100" smtClean="0">
                <a:solidFill>
                  <a:schemeClr val="tx1"/>
                </a:solidFill>
              </a:rPr>
              <a:pPr/>
              <a:t>Apr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17" name="Text Placeholder 88">
            <a:extLst>
              <a:ext uri="{FF2B5EF4-FFF2-40B4-BE49-F238E27FC236}">
                <a16:creationId xmlns:a16="http://schemas.microsoft.com/office/drawing/2014/main" id="{194160DD-0899-481E-98FD-6A19B2D0F33B}"/>
              </a:ext>
            </a:extLst>
          </p:cNvPr>
          <p:cNvSpPr>
            <a:spLocks noGrp="1"/>
          </p:cNvSpPr>
          <p:nvPr>
            <p:custDataLst>
              <p:tags r:id="rId45"/>
            </p:custDataLst>
          </p:nvPr>
        </p:nvSpPr>
        <p:spPr bwMode="auto">
          <a:xfrm>
            <a:off x="365125" y="1106488"/>
            <a:ext cx="4079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b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sz="14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rPr>
              <a:t>AED</a:t>
            </a:r>
            <a:endParaRPr lang="en-GB" sz="1400" b="1" dirty="0">
              <a:solidFill>
                <a:schemeClr val="tx1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11" name="Text Placeholder 64">
            <a:extLst>
              <a:ext uri="{FF2B5EF4-FFF2-40B4-BE49-F238E27FC236}">
                <a16:creationId xmlns:a16="http://schemas.microsoft.com/office/drawing/2014/main" id="{D96FB507-CAB8-4209-8BF3-53DDA80B8D65}"/>
              </a:ext>
            </a:extLst>
          </p:cNvPr>
          <p:cNvSpPr>
            <a:spLocks noGrp="1"/>
          </p:cNvSpPr>
          <p:nvPr>
            <p:custDataLst>
              <p:tags r:id="rId46"/>
            </p:custDataLst>
          </p:nvPr>
        </p:nvSpPr>
        <p:spPr bwMode="auto">
          <a:xfrm>
            <a:off x="4624388" y="5529263"/>
            <a:ext cx="168275" cy="26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C682D873-92DA-4BAF-A77B-B60AD1575A0D}" type="datetime'''''''''''''''''''''''Dec'''''''''''''''''''''''''''''''''''''">
              <a:rPr lang="en-US" altLang="en-US" sz="1100" smtClean="0">
                <a:solidFill>
                  <a:schemeClr val="tx1"/>
                </a:solidFill>
              </a:rPr>
              <a:pPr/>
              <a:t>Dec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25" name="Text Placeholder 62">
            <a:extLst>
              <a:ext uri="{FF2B5EF4-FFF2-40B4-BE49-F238E27FC236}">
                <a16:creationId xmlns:a16="http://schemas.microsoft.com/office/drawing/2014/main" id="{3C73BB7E-F9AA-4FF6-9C8C-51C9661B3EF0}"/>
              </a:ext>
            </a:extLst>
          </p:cNvPr>
          <p:cNvSpPr>
            <a:spLocks noGrp="1"/>
          </p:cNvSpPr>
          <p:nvPr>
            <p:custDataLst>
              <p:tags r:id="rId47"/>
            </p:custDataLst>
          </p:nvPr>
        </p:nvSpPr>
        <p:spPr bwMode="auto">
          <a:xfrm>
            <a:off x="3833813" y="5529263"/>
            <a:ext cx="16827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785E25A0-F413-4F03-85AA-E45573332188}" type="datetime'''''''''''''''''''''''''''''O''''''''''c''''t'''''''">
              <a:rPr lang="en-US" altLang="en-US" sz="1100" smtClean="0">
                <a:solidFill>
                  <a:schemeClr val="tx1"/>
                </a:solidFill>
              </a:rPr>
              <a:pPr/>
              <a:t>Oct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36" name="Text Placeholder 56">
            <a:extLst>
              <a:ext uri="{FF2B5EF4-FFF2-40B4-BE49-F238E27FC236}">
                <a16:creationId xmlns:a16="http://schemas.microsoft.com/office/drawing/2014/main" id="{E0B8650C-D74D-47FD-8C5A-6B42BCF9ACE6}"/>
              </a:ext>
            </a:extLst>
          </p:cNvPr>
          <p:cNvSpPr>
            <a:spLocks noGrp="1"/>
          </p:cNvSpPr>
          <p:nvPr>
            <p:custDataLst>
              <p:tags r:id="rId48"/>
            </p:custDataLst>
          </p:nvPr>
        </p:nvSpPr>
        <p:spPr bwMode="auto">
          <a:xfrm>
            <a:off x="1465263" y="5529263"/>
            <a:ext cx="168275" cy="24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342339BF-9B68-4D5B-83E7-F1CFCAB1193A}" type="datetime'A''''''''''''''''''''''p''r'''''''''">
              <a:rPr lang="en-US" altLang="en-US" sz="1100" smtClean="0">
                <a:solidFill>
                  <a:schemeClr val="tx1"/>
                </a:solidFill>
              </a:rPr>
              <a:pPr/>
              <a:t>Apr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22" name="Text Placeholder 61">
            <a:extLst>
              <a:ext uri="{FF2B5EF4-FFF2-40B4-BE49-F238E27FC236}">
                <a16:creationId xmlns:a16="http://schemas.microsoft.com/office/drawing/2014/main" id="{0BDD8F63-4AD2-4AB1-8EFA-52CE11DE8643}"/>
              </a:ext>
            </a:extLst>
          </p:cNvPr>
          <p:cNvSpPr>
            <a:spLocks noGrp="1"/>
          </p:cNvSpPr>
          <p:nvPr>
            <p:custDataLst>
              <p:tags r:id="rId49"/>
            </p:custDataLst>
          </p:nvPr>
        </p:nvSpPr>
        <p:spPr bwMode="auto">
          <a:xfrm>
            <a:off x="3440113" y="5529263"/>
            <a:ext cx="168275" cy="26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6477EA68-5014-4934-8B94-CF6BEE1AF860}" type="datetime'''''''''''''''S''''''e''''''''''''''''''''''''''''''''p'''">
              <a:rPr lang="en-US" altLang="en-US" sz="1100" smtClean="0">
                <a:solidFill>
                  <a:schemeClr val="tx1"/>
                </a:solidFill>
              </a:rPr>
              <a:pPr/>
              <a:t>Sep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14" name="Text Placeholder 63">
            <a:extLst>
              <a:ext uri="{FF2B5EF4-FFF2-40B4-BE49-F238E27FC236}">
                <a16:creationId xmlns:a16="http://schemas.microsoft.com/office/drawing/2014/main" id="{C0D5D5AA-C55A-4371-AA66-58AAF1AABB3A}"/>
              </a:ext>
            </a:extLst>
          </p:cNvPr>
          <p:cNvSpPr>
            <a:spLocks noGrp="1"/>
          </p:cNvSpPr>
          <p:nvPr>
            <p:custDataLst>
              <p:tags r:id="rId50"/>
            </p:custDataLst>
          </p:nvPr>
        </p:nvSpPr>
        <p:spPr bwMode="auto">
          <a:xfrm>
            <a:off x="4229100" y="5529263"/>
            <a:ext cx="168275" cy="2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2EDD95E4-64D5-4196-BD90-49DC36705F18}" type="datetime'''''''''''''''''''''''''''''''''N''''''''''o''''''''''''v'''">
              <a:rPr lang="en-US" altLang="en-US" sz="1100" smtClean="0">
                <a:solidFill>
                  <a:schemeClr val="tx1"/>
                </a:solidFill>
              </a:rPr>
              <a:pPr/>
              <a:t>Nov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26" name="Text Placeholder 8">
            <a:extLst>
              <a:ext uri="{FF2B5EF4-FFF2-40B4-BE49-F238E27FC236}">
                <a16:creationId xmlns:a16="http://schemas.microsoft.com/office/drawing/2014/main" id="{3BE8DD9D-C7FC-4FFA-9C55-36007D504822}"/>
              </a:ext>
            </a:extLst>
          </p:cNvPr>
          <p:cNvSpPr>
            <a:spLocks noGrp="1"/>
          </p:cNvSpPr>
          <p:nvPr>
            <p:custDataLst>
              <p:tags r:id="rId51"/>
            </p:custDataLst>
          </p:nvPr>
        </p:nvSpPr>
        <p:spPr bwMode="auto">
          <a:xfrm>
            <a:off x="11336338" y="5529263"/>
            <a:ext cx="168275" cy="28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BF0A27C7-9504-44B3-B818-C423D405268F}" type="datetime'''''''''''''M''''''''''''''''''''''a''y'''">
              <a:rPr lang="en-GB" altLang="en-US" sz="1100" smtClean="0">
                <a:solidFill>
                  <a:schemeClr val="tx1"/>
                </a:solidFill>
              </a:rPr>
              <a:pPr/>
              <a:t>May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28" name="Text Placeholder 65">
            <a:extLst>
              <a:ext uri="{FF2B5EF4-FFF2-40B4-BE49-F238E27FC236}">
                <a16:creationId xmlns:a16="http://schemas.microsoft.com/office/drawing/2014/main" id="{466518C3-B596-4FEF-B2D7-FD3B346A93D6}"/>
              </a:ext>
            </a:extLst>
          </p:cNvPr>
          <p:cNvSpPr>
            <a:spLocks noGrp="1"/>
          </p:cNvSpPr>
          <p:nvPr>
            <p:custDataLst>
              <p:tags r:id="rId52"/>
            </p:custDataLst>
          </p:nvPr>
        </p:nvSpPr>
        <p:spPr bwMode="auto">
          <a:xfrm>
            <a:off x="5019675" y="5529263"/>
            <a:ext cx="168275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6072F526-DFD0-4A35-BEBA-E4E3C7E42DE1}" type="datetime'''''''''''J''a''''''''''''''''''''''''''n'''''''''''''''''">
              <a:rPr lang="en-US" altLang="en-US" sz="1100" smtClean="0">
                <a:solidFill>
                  <a:schemeClr val="tx1"/>
                </a:solidFill>
              </a:rPr>
              <a:pPr/>
              <a:t>Jan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13" name="Text Placeholder 54">
            <a:extLst>
              <a:ext uri="{FF2B5EF4-FFF2-40B4-BE49-F238E27FC236}">
                <a16:creationId xmlns:a16="http://schemas.microsoft.com/office/drawing/2014/main" id="{1DE6CD42-4735-406E-8BDC-B74A2D1E9CF8}"/>
              </a:ext>
            </a:extLst>
          </p:cNvPr>
          <p:cNvSpPr>
            <a:spLocks noGrp="1"/>
          </p:cNvSpPr>
          <p:nvPr>
            <p:custDataLst>
              <p:tags r:id="rId53"/>
            </p:custDataLst>
          </p:nvPr>
        </p:nvSpPr>
        <p:spPr bwMode="auto">
          <a:xfrm>
            <a:off x="676275" y="5529263"/>
            <a:ext cx="168275" cy="25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AEAEB024-620B-4290-B32B-034148A0F5E0}" type="datetime'''''''''''''''''''''''F''''''''''''e''b'''''''''''''">
              <a:rPr lang="en-US" altLang="en-US" sz="1100" smtClean="0">
                <a:solidFill>
                  <a:schemeClr val="tx1"/>
                </a:solidFill>
              </a:rPr>
              <a:pPr/>
              <a:t>Feb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09" name="Text Placeholder 3">
            <a:extLst>
              <a:ext uri="{FF2B5EF4-FFF2-40B4-BE49-F238E27FC236}">
                <a16:creationId xmlns:a16="http://schemas.microsoft.com/office/drawing/2014/main" id="{51D98BD5-395F-405A-B9D4-EA244C653514}"/>
              </a:ext>
            </a:extLst>
          </p:cNvPr>
          <p:cNvSpPr>
            <a:spLocks noGrp="1"/>
          </p:cNvSpPr>
          <p:nvPr>
            <p:custDataLst>
              <p:tags r:id="rId54"/>
            </p:custDataLst>
          </p:nvPr>
        </p:nvSpPr>
        <p:spPr bwMode="auto">
          <a:xfrm>
            <a:off x="6992938" y="5529263"/>
            <a:ext cx="1682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1799BDEC-6820-42A9-A5E0-388C3355E63C}" type="datetime'''''''''''''''''J''''u''''''''''''''''n'''''''''''">
              <a:rPr lang="en-US" altLang="en-US" sz="1100" smtClean="0">
                <a:solidFill>
                  <a:schemeClr val="tx1"/>
                </a:solidFill>
              </a:rPr>
              <a:pPr/>
              <a:t>Jun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27" name="Text Placeholder 6">
            <a:extLst>
              <a:ext uri="{FF2B5EF4-FFF2-40B4-BE49-F238E27FC236}">
                <a16:creationId xmlns:a16="http://schemas.microsoft.com/office/drawing/2014/main" id="{8B29C152-E1D9-40AC-847D-D524ABAD1A27}"/>
              </a:ext>
            </a:extLst>
          </p:cNvPr>
          <p:cNvSpPr>
            <a:spLocks noGrp="1"/>
          </p:cNvSpPr>
          <p:nvPr>
            <p:custDataLst>
              <p:tags r:id="rId55"/>
            </p:custDataLst>
          </p:nvPr>
        </p:nvSpPr>
        <p:spPr bwMode="auto">
          <a:xfrm>
            <a:off x="7388225" y="5529263"/>
            <a:ext cx="1682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2B6F89CE-C27A-4DEB-9682-03B923E01BDB}" type="datetime'''''J''''''''''u''''''''''''''''''''''''''l'''''">
              <a:rPr lang="en-US" altLang="en-US" sz="1100" smtClean="0">
                <a:solidFill>
                  <a:schemeClr val="tx1"/>
                </a:solidFill>
              </a:rPr>
              <a:pPr/>
              <a:t>Jul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30" name="Text Placeholder 8">
            <a:extLst>
              <a:ext uri="{FF2B5EF4-FFF2-40B4-BE49-F238E27FC236}">
                <a16:creationId xmlns:a16="http://schemas.microsoft.com/office/drawing/2014/main" id="{22F89082-805B-4825-A28B-2FA5C1737EDA}"/>
              </a:ext>
            </a:extLst>
          </p:cNvPr>
          <p:cNvSpPr>
            <a:spLocks noGrp="1"/>
          </p:cNvSpPr>
          <p:nvPr>
            <p:custDataLst>
              <p:tags r:id="rId56"/>
            </p:custDataLst>
          </p:nvPr>
        </p:nvSpPr>
        <p:spPr bwMode="auto">
          <a:xfrm>
            <a:off x="8177213" y="5529263"/>
            <a:ext cx="168275" cy="26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0051319D-9129-4A84-A49D-50781F85024B}" type="datetime'''''''''''''''S''''''e''''p'''''">
              <a:rPr lang="en-US" altLang="en-US" sz="1100" smtClean="0">
                <a:solidFill>
                  <a:schemeClr val="tx1"/>
                </a:solidFill>
              </a:rPr>
              <a:pPr/>
              <a:t>Sep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35" name="Text Placeholder 8">
            <a:extLst>
              <a:ext uri="{FF2B5EF4-FFF2-40B4-BE49-F238E27FC236}">
                <a16:creationId xmlns:a16="http://schemas.microsoft.com/office/drawing/2014/main" id="{345E4746-3D8B-43AB-A15A-DD236D548019}"/>
              </a:ext>
            </a:extLst>
          </p:cNvPr>
          <p:cNvSpPr>
            <a:spLocks noGrp="1"/>
          </p:cNvSpPr>
          <p:nvPr>
            <p:custDataLst>
              <p:tags r:id="rId57"/>
            </p:custDataLst>
          </p:nvPr>
        </p:nvSpPr>
        <p:spPr bwMode="auto">
          <a:xfrm>
            <a:off x="8967788" y="5529263"/>
            <a:ext cx="168275" cy="2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18BBC422-2FD3-46AD-9E43-211AE3E89E32}" type="datetime'''N''''''''''''''''''''''''''''''o''''''''''''''''v'''">
              <a:rPr lang="en-GB" altLang="en-US" sz="1100" smtClean="0">
                <a:solidFill>
                  <a:schemeClr val="tx1"/>
                </a:solidFill>
              </a:rPr>
              <a:pPr/>
              <a:t>Nov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37" name="Text Placeholder 8">
            <a:extLst>
              <a:ext uri="{FF2B5EF4-FFF2-40B4-BE49-F238E27FC236}">
                <a16:creationId xmlns:a16="http://schemas.microsoft.com/office/drawing/2014/main" id="{D789C067-C366-45C8-A90F-1BF9D3245E46}"/>
              </a:ext>
            </a:extLst>
          </p:cNvPr>
          <p:cNvSpPr>
            <a:spLocks noGrp="1"/>
          </p:cNvSpPr>
          <p:nvPr>
            <p:custDataLst>
              <p:tags r:id="rId58"/>
            </p:custDataLst>
          </p:nvPr>
        </p:nvSpPr>
        <p:spPr bwMode="auto">
          <a:xfrm>
            <a:off x="9756775" y="5529263"/>
            <a:ext cx="168275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2466C93E-4D47-47E3-B056-C20FAE68EEDF}" type="datetime'''''''''''''J''''''''''''''''''a''''''''n'''''''''''''''">
              <a:rPr lang="en-GB" altLang="en-US" sz="1100" smtClean="0">
                <a:solidFill>
                  <a:schemeClr val="tx1"/>
                </a:solidFill>
              </a:rPr>
              <a:pPr/>
              <a:t>Jan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34" name="Text Placeholder 8">
            <a:extLst>
              <a:ext uri="{FF2B5EF4-FFF2-40B4-BE49-F238E27FC236}">
                <a16:creationId xmlns:a16="http://schemas.microsoft.com/office/drawing/2014/main" id="{0B8A486D-1666-453E-8454-01ED40B3D836}"/>
              </a:ext>
            </a:extLst>
          </p:cNvPr>
          <p:cNvSpPr>
            <a:spLocks noGrp="1"/>
          </p:cNvSpPr>
          <p:nvPr>
            <p:custDataLst>
              <p:tags r:id="rId59"/>
            </p:custDataLst>
          </p:nvPr>
        </p:nvSpPr>
        <p:spPr bwMode="auto">
          <a:xfrm>
            <a:off x="10547350" y="5529263"/>
            <a:ext cx="168275" cy="26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EB00A202-67A5-4BC0-A26F-2548312FD570}" type="datetime'''Ma''''r'''''''''''''''''''''''''">
              <a:rPr lang="en-GB" altLang="en-US" sz="1100" smtClean="0">
                <a:solidFill>
                  <a:schemeClr val="tx1"/>
                </a:solidFill>
              </a:rPr>
              <a:pPr/>
              <a:t>Mar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sp>
        <p:nvSpPr>
          <p:cNvPr id="124" name="Text Placeholder 69">
            <a:extLst>
              <a:ext uri="{FF2B5EF4-FFF2-40B4-BE49-F238E27FC236}">
                <a16:creationId xmlns:a16="http://schemas.microsoft.com/office/drawing/2014/main" id="{0EEB0DD5-ADAB-4864-A47B-5ACB7B9577C2}"/>
              </a:ext>
            </a:extLst>
          </p:cNvPr>
          <p:cNvSpPr>
            <a:spLocks noGrp="1"/>
          </p:cNvSpPr>
          <p:nvPr>
            <p:custDataLst>
              <p:tags r:id="rId60"/>
            </p:custDataLst>
          </p:nvPr>
        </p:nvSpPr>
        <p:spPr bwMode="auto">
          <a:xfrm>
            <a:off x="6597650" y="5529263"/>
            <a:ext cx="168275" cy="28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anchor="ctr" anchorCtr="0"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rgbClr val="6C6F70"/>
                </a:solidFill>
                <a:latin typeface="Verdana" pitchFamily="34" charset="0"/>
                <a:ea typeface="Verdana" pitchFamily="34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AA293E66-89A9-4D38-873E-66289BCFCE9D}" type="datetime'''''''M''''''''''''''''''''''''''''''ay'''''''''''''''''''''''">
              <a:rPr lang="en-US" altLang="en-US" sz="1100" smtClean="0">
                <a:solidFill>
                  <a:schemeClr val="tx1"/>
                </a:solidFill>
              </a:rPr>
              <a:pPr/>
              <a:t>May</a:t>
            </a:fld>
            <a:endParaRPr lang="en-GB" sz="1100" dirty="0">
              <a:solidFill>
                <a:schemeClr val="tx1"/>
              </a:solidFill>
              <a:latin typeface="Verdana"/>
              <a:ea typeface="Verdana"/>
              <a:sym typeface="+mn-lt"/>
            </a:endParaRP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AAFB3667-4A9F-47DA-856C-BDBEDB9DC54E}"/>
              </a:ext>
            </a:extLst>
          </p:cNvPr>
          <p:cNvCxnSpPr>
            <a:cxnSpLocks/>
          </p:cNvCxnSpPr>
          <p:nvPr/>
        </p:nvCxnSpPr>
        <p:spPr>
          <a:xfrm flipV="1">
            <a:off x="5497512" y="1514475"/>
            <a:ext cx="1" cy="3968752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798A06CE-CF84-4BE6-A2D3-2ED984F29753}"/>
              </a:ext>
            </a:extLst>
          </p:cNvPr>
          <p:cNvCxnSpPr>
            <a:cxnSpLocks/>
          </p:cNvCxnSpPr>
          <p:nvPr/>
        </p:nvCxnSpPr>
        <p:spPr>
          <a:xfrm flipV="1">
            <a:off x="7867650" y="2856753"/>
            <a:ext cx="0" cy="2564561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34C4F9F3-ED2A-49F7-B279-87BD1B81613F}"/>
              </a:ext>
            </a:extLst>
          </p:cNvPr>
          <p:cNvCxnSpPr>
            <a:cxnSpLocks/>
          </p:cNvCxnSpPr>
          <p:nvPr/>
        </p:nvCxnSpPr>
        <p:spPr>
          <a:xfrm flipV="1">
            <a:off x="8633305" y="3119718"/>
            <a:ext cx="23332" cy="2363507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0337C7E3-827E-44C5-9788-AAABE6A75359}"/>
              </a:ext>
            </a:extLst>
          </p:cNvPr>
          <p:cNvCxnSpPr>
            <a:cxnSpLocks/>
          </p:cNvCxnSpPr>
          <p:nvPr/>
        </p:nvCxnSpPr>
        <p:spPr>
          <a:xfrm flipV="1">
            <a:off x="10179530" y="3484282"/>
            <a:ext cx="33011" cy="1998943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FA33E425-0CDF-4154-BFCB-6F69C23BD647}"/>
              </a:ext>
            </a:extLst>
          </p:cNvPr>
          <p:cNvSpPr txBox="1"/>
          <p:nvPr/>
        </p:nvSpPr>
        <p:spPr>
          <a:xfrm rot="16200000">
            <a:off x="4759325" y="4529138"/>
            <a:ext cx="1215397" cy="2460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7F7F7F">
                    <a:lumMod val="50000"/>
                  </a:srgbClr>
                </a:solidFill>
                <a:latin typeface="Verdana"/>
              </a:rPr>
              <a:t>Intervention #</a:t>
            </a:r>
            <a:r>
              <a:rPr lang="en-US" sz="1000" b="1" dirty="0">
                <a:solidFill>
                  <a:srgbClr val="7F7F7F">
                    <a:lumMod val="50000"/>
                  </a:srgbClr>
                </a:solidFill>
                <a:latin typeface="Verdana"/>
              </a:rPr>
              <a:t>1</a:t>
            </a:r>
            <a:endParaRPr lang="en-GB" sz="1000" b="1" dirty="0">
              <a:solidFill>
                <a:srgbClr val="7F7F7F">
                  <a:lumMod val="50000"/>
                </a:srgbClr>
              </a:solidFill>
              <a:latin typeface="Verdana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655756FE-9E35-40E3-897B-9635C61640C4}"/>
              </a:ext>
            </a:extLst>
          </p:cNvPr>
          <p:cNvSpPr txBox="1"/>
          <p:nvPr/>
        </p:nvSpPr>
        <p:spPr>
          <a:xfrm rot="16200000">
            <a:off x="7070725" y="4560888"/>
            <a:ext cx="1215397" cy="2460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7F7F7F">
                    <a:lumMod val="50000"/>
                  </a:srgbClr>
                </a:solidFill>
                <a:latin typeface="Verdana"/>
              </a:rPr>
              <a:t>Intervention #</a:t>
            </a:r>
            <a:r>
              <a:rPr lang="en-US" sz="1000" b="1" dirty="0">
                <a:solidFill>
                  <a:srgbClr val="7F7F7F">
                    <a:lumMod val="50000"/>
                  </a:srgbClr>
                </a:solidFill>
                <a:latin typeface="Verdana"/>
              </a:rPr>
              <a:t>2</a:t>
            </a:r>
            <a:endParaRPr lang="en-GB" sz="1000" b="1" dirty="0">
              <a:solidFill>
                <a:srgbClr val="7F7F7F">
                  <a:lumMod val="50000"/>
                </a:srgbClr>
              </a:solidFill>
              <a:latin typeface="Verdana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CB26C761-49C6-4416-A225-1F064C0AA956}"/>
              </a:ext>
            </a:extLst>
          </p:cNvPr>
          <p:cNvSpPr txBox="1"/>
          <p:nvPr/>
        </p:nvSpPr>
        <p:spPr>
          <a:xfrm rot="16200000">
            <a:off x="7902575" y="4551363"/>
            <a:ext cx="1215397" cy="2460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7F7F7F">
                    <a:lumMod val="50000"/>
                  </a:srgbClr>
                </a:solidFill>
                <a:latin typeface="Verdana"/>
              </a:rPr>
              <a:t>Intervention #</a:t>
            </a:r>
            <a:r>
              <a:rPr lang="en-US" sz="1000" b="1" dirty="0">
                <a:solidFill>
                  <a:srgbClr val="7F7F7F">
                    <a:lumMod val="50000"/>
                  </a:srgbClr>
                </a:solidFill>
                <a:latin typeface="Verdana"/>
              </a:rPr>
              <a:t>3</a:t>
            </a:r>
            <a:endParaRPr lang="en-GB" sz="1000" b="1" dirty="0">
              <a:solidFill>
                <a:srgbClr val="7F7F7F">
                  <a:lumMod val="50000"/>
                </a:srgbClr>
              </a:solidFill>
              <a:latin typeface="Verdana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EC029A88-EC21-4E51-9514-CCBA3DD2449F}"/>
              </a:ext>
            </a:extLst>
          </p:cNvPr>
          <p:cNvSpPr txBox="1"/>
          <p:nvPr/>
        </p:nvSpPr>
        <p:spPr>
          <a:xfrm rot="16200000">
            <a:off x="9448800" y="4529138"/>
            <a:ext cx="1215397" cy="2460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7F7F7F">
                    <a:lumMod val="50000"/>
                  </a:srgbClr>
                </a:solidFill>
                <a:latin typeface="Verdana"/>
              </a:rPr>
              <a:t>Intervention #</a:t>
            </a:r>
            <a:r>
              <a:rPr lang="en-US" sz="1000" b="1" dirty="0">
                <a:solidFill>
                  <a:srgbClr val="7F7F7F">
                    <a:lumMod val="50000"/>
                  </a:srgbClr>
                </a:solidFill>
                <a:latin typeface="Verdana"/>
              </a:rPr>
              <a:t>4</a:t>
            </a:r>
            <a:endParaRPr lang="en-GB" sz="1000" b="1" dirty="0">
              <a:solidFill>
                <a:srgbClr val="7F7F7F">
                  <a:lumMod val="50000"/>
                </a:srgbClr>
              </a:solidFill>
              <a:latin typeface="Verdana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AA60DEE8-4A4C-4ABB-9ECE-501982CE4606}"/>
              </a:ext>
            </a:extLst>
          </p:cNvPr>
          <p:cNvSpPr txBox="1"/>
          <p:nvPr/>
        </p:nvSpPr>
        <p:spPr>
          <a:xfrm>
            <a:off x="364565" y="6059488"/>
            <a:ext cx="4738686" cy="3079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7F7F7F">
                    <a:lumMod val="50000"/>
                  </a:srgbClr>
                </a:solidFill>
                <a:latin typeface="Verdana"/>
              </a:rPr>
              <a:t>2015</a:t>
            </a:r>
            <a:endParaRPr lang="en-GB" sz="1400" b="1" dirty="0">
              <a:solidFill>
                <a:srgbClr val="7F7F7F">
                  <a:lumMod val="50000"/>
                </a:srgbClr>
              </a:solidFill>
              <a:latin typeface="Verdana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088596F-600C-43FD-8C26-AF21C675B60C}"/>
              </a:ext>
            </a:extLst>
          </p:cNvPr>
          <p:cNvSpPr txBox="1"/>
          <p:nvPr/>
        </p:nvSpPr>
        <p:spPr>
          <a:xfrm>
            <a:off x="5103906" y="6059488"/>
            <a:ext cx="4738686" cy="3079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7F7F7F">
                    <a:lumMod val="50000"/>
                  </a:srgbClr>
                </a:solidFill>
                <a:latin typeface="Verdana"/>
              </a:rPr>
              <a:t>2016</a:t>
            </a:r>
            <a:endParaRPr lang="en-GB" sz="1400" b="1" dirty="0">
              <a:solidFill>
                <a:srgbClr val="7F7F7F">
                  <a:lumMod val="50000"/>
                </a:srgbClr>
              </a:solidFill>
              <a:latin typeface="Verdana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9A70AD83-CC57-4286-B3FF-B9DE8624AC2E}"/>
              </a:ext>
            </a:extLst>
          </p:cNvPr>
          <p:cNvSpPr txBox="1"/>
          <p:nvPr/>
        </p:nvSpPr>
        <p:spPr>
          <a:xfrm>
            <a:off x="9843247" y="6059488"/>
            <a:ext cx="1619623" cy="3079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7F7F7F">
                    <a:lumMod val="50000"/>
                  </a:srgbClr>
                </a:solidFill>
                <a:latin typeface="Verdana"/>
              </a:rPr>
              <a:t>2017</a:t>
            </a:r>
            <a:endParaRPr lang="en-GB" sz="1400" b="1" dirty="0">
              <a:solidFill>
                <a:srgbClr val="7F7F7F">
                  <a:lumMod val="50000"/>
                </a:srgbClr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44111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03BBCE-5365-4E2B-8279-F115BC6488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9874" y="559708"/>
            <a:ext cx="10424160" cy="642558"/>
          </a:xfrm>
        </p:spPr>
        <p:txBody>
          <a:bodyPr/>
          <a:lstStyle/>
          <a:p>
            <a:r>
              <a:rPr lang="en-US" dirty="0"/>
              <a:t>All stakeholders across the healthcare industry have a responsibility to ensure sustainability of the industry and need to work collaboratively to fight and prevent waste, fraud, and abuse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B3784-2ED5-4D8A-BEA2-67987DD88C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Waste and Overuse </a:t>
            </a:r>
            <a:r>
              <a:rPr lang="en-US" dirty="0">
                <a:solidFill>
                  <a:schemeClr val="bg2"/>
                </a:solidFill>
              </a:rPr>
              <a:t>| Our Responsibility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5A950-2D6A-4229-B9A6-1F5959500D0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A914F42-6BC7-4CC7-AB42-83D2CDBB63E7}" type="datetime1">
              <a:rPr lang="en-US" noProof="0" smtClean="0"/>
              <a:t>2/18/2020</a:t>
            </a:fld>
            <a:endParaRPr lang="en-GB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8C1C4E-EF83-4A8E-8832-6F13C6F589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13769" y="3015365"/>
            <a:ext cx="10218607" cy="570673"/>
          </a:xfrm>
        </p:spPr>
        <p:txBody>
          <a:bodyPr/>
          <a:lstStyle/>
          <a:p>
            <a:r>
              <a:rPr lang="en-GB" dirty="0"/>
              <a:t>Focused Behavioural Interventions based on clinicians and members behaviour is more effective and efficient in comparison to a claim to claim review which has proven to be less effective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8651AA2-8B1B-4FBE-9547-02E87526D1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58" y="2850702"/>
            <a:ext cx="900000" cy="900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46A7F31-A982-4F36-BC8E-E13460C817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3584" y="4052967"/>
            <a:ext cx="4215393" cy="1944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80C2A5F-FCD2-4A09-9AF7-93AAA02772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3584" y="1078513"/>
            <a:ext cx="2469908" cy="1709936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DA8E63D-F3D1-41A2-B0F4-2931C9E075B0}"/>
              </a:ext>
            </a:extLst>
          </p:cNvPr>
          <p:cNvGrpSpPr/>
          <p:nvPr/>
        </p:nvGrpSpPr>
        <p:grpSpPr>
          <a:xfrm>
            <a:off x="8780794" y="4665281"/>
            <a:ext cx="3193570" cy="720000"/>
            <a:chOff x="8844765" y="1388815"/>
            <a:chExt cx="3193570" cy="720000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EF6ED1C8-63FB-4F6B-BA4D-277EB6F7B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44765" y="1388815"/>
              <a:ext cx="720000" cy="720000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3241617-666B-4251-BF79-81C2BF1C09A1}"/>
                </a:ext>
              </a:extLst>
            </p:cNvPr>
            <p:cNvSpPr/>
            <p:nvPr/>
          </p:nvSpPr>
          <p:spPr>
            <a:xfrm>
              <a:off x="9564765" y="1564149"/>
              <a:ext cx="247357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ea typeface="ＭＳ Ｐゴシック" charset="0"/>
                  <a:cs typeface="ＭＳ Ｐゴシック" charset="0"/>
                </a:rPr>
                <a:t>Trend Analysis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C278DCA-649D-4769-BFD7-D8556FE0F075}"/>
              </a:ext>
            </a:extLst>
          </p:cNvPr>
          <p:cNvGrpSpPr/>
          <p:nvPr/>
        </p:nvGrpSpPr>
        <p:grpSpPr>
          <a:xfrm>
            <a:off x="6160663" y="4665281"/>
            <a:ext cx="2370912" cy="720000"/>
            <a:chOff x="5907456" y="1359985"/>
            <a:chExt cx="2370912" cy="72000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C9FC5ED-B9F5-4FFC-97D9-761EE1E6206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7456" y="1359985"/>
              <a:ext cx="720000" cy="720000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096D8A2-73B4-4766-A473-B5CBB9830297}"/>
                </a:ext>
              </a:extLst>
            </p:cNvPr>
            <p:cNvSpPr/>
            <p:nvPr/>
          </p:nvSpPr>
          <p:spPr>
            <a:xfrm>
              <a:off x="6645360" y="1396820"/>
              <a:ext cx="163300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ea typeface="ＭＳ Ｐゴシック" charset="0"/>
                  <a:cs typeface="ＭＳ Ｐゴシック" charset="0"/>
                </a:rPr>
                <a:t>Artificial Intelligence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F4FF4DA-E0E3-406D-BBFF-76310F42F7EF}"/>
              </a:ext>
            </a:extLst>
          </p:cNvPr>
          <p:cNvGrpSpPr/>
          <p:nvPr/>
        </p:nvGrpSpPr>
        <p:grpSpPr>
          <a:xfrm>
            <a:off x="2910593" y="4665281"/>
            <a:ext cx="3185407" cy="720000"/>
            <a:chOff x="3363699" y="2032797"/>
            <a:chExt cx="3185407" cy="72000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5E6D48C-84B2-4AE7-8B72-F98F394A546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3699" y="2032797"/>
              <a:ext cx="720000" cy="720000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103A68E-DA18-4E4E-8613-E8F02CCA6E74}"/>
                </a:ext>
              </a:extLst>
            </p:cNvPr>
            <p:cNvSpPr/>
            <p:nvPr/>
          </p:nvSpPr>
          <p:spPr>
            <a:xfrm>
              <a:off x="4075536" y="2208131"/>
              <a:ext cx="247357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ea typeface="ＭＳ Ｐゴシック" charset="0"/>
                  <a:cs typeface="ＭＳ Ｐゴシック" charset="0"/>
                </a:rPr>
                <a:t>Predictive Modeling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30349F4-2F33-4427-89D4-4660D6A515D2}"/>
              </a:ext>
            </a:extLst>
          </p:cNvPr>
          <p:cNvGrpSpPr/>
          <p:nvPr/>
        </p:nvGrpSpPr>
        <p:grpSpPr>
          <a:xfrm>
            <a:off x="505332" y="4667922"/>
            <a:ext cx="2021107" cy="720000"/>
            <a:chOff x="1124429" y="1444189"/>
            <a:chExt cx="2021107" cy="720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8F51B1D-C796-4E5C-A1A1-12B1FCB6D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4429" y="1444189"/>
              <a:ext cx="720000" cy="720000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73BDCAC-39F4-43E5-89FB-28BED7EAC3C3}"/>
                </a:ext>
              </a:extLst>
            </p:cNvPr>
            <p:cNvSpPr/>
            <p:nvPr/>
          </p:nvSpPr>
          <p:spPr>
            <a:xfrm>
              <a:off x="1920812" y="1619523"/>
              <a:ext cx="122472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ea typeface="ＭＳ Ｐゴシック" charset="0"/>
                  <a:cs typeface="ＭＳ Ｐゴシック" charset="0"/>
                </a:rPr>
                <a:t>Big 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6558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614E1A-6017-4654-B5A1-0CD8B22BB0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Document type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A263B-0111-434B-A310-A0989371200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A914F42-6BC7-4CC7-AB42-83D2CDBB63E7}" type="datetime1">
              <a:rPr lang="en-US" noProof="0" smtClean="0"/>
              <a:t>2/18/2020</a:t>
            </a:fld>
            <a:endParaRPr lang="en-GB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ECBB7F-F8D4-470C-9C71-42DC64F370D4}"/>
              </a:ext>
            </a:extLst>
          </p:cNvPr>
          <p:cNvSpPr>
            <a:spLocks/>
          </p:cNvSpPr>
          <p:nvPr/>
        </p:nvSpPr>
        <p:spPr bwMode="auto">
          <a:xfrm>
            <a:off x="1215482" y="3149570"/>
            <a:ext cx="4379288" cy="878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anchor="ctr" anchorCtr="0">
            <a:spAutoFit/>
          </a:bodyPr>
          <a:lstStyle/>
          <a:p>
            <a:pPr algn="ctr" defTabSz="1858061">
              <a:lnSpc>
                <a:spcPct val="150000"/>
              </a:lnSpc>
            </a:pPr>
            <a:r>
              <a:rPr lang="en-GB" sz="4400" b="1" spc="203" dirty="0">
                <a:solidFill>
                  <a:srgbClr val="003478"/>
                </a:solidFill>
                <a:latin typeface="+mj-lt"/>
                <a:ea typeface="Montserrat Semi Bold" charset="0"/>
                <a:cs typeface="Montserrat Semi Bold" charset="0"/>
                <a:sym typeface="Bebas Neue" charset="0"/>
              </a:rPr>
              <a:t>Thank you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EC5AA9-EE33-4FA6-A46B-D7F1607AD9DF}"/>
              </a:ext>
            </a:extLst>
          </p:cNvPr>
          <p:cNvSpPr>
            <a:spLocks/>
          </p:cNvSpPr>
          <p:nvPr/>
        </p:nvSpPr>
        <p:spPr bwMode="auto">
          <a:xfrm>
            <a:off x="1215482" y="2070054"/>
            <a:ext cx="4379288" cy="108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anchor="ctr" anchorCtr="0">
            <a:spAutoFit/>
          </a:bodyPr>
          <a:lstStyle/>
          <a:p>
            <a:pPr algn="ctr" defTabSz="1858061" rtl="1">
              <a:lnSpc>
                <a:spcPct val="150000"/>
              </a:lnSpc>
            </a:pPr>
            <a:r>
              <a:rPr lang="ar-JO" sz="5400" b="1" spc="203" dirty="0">
                <a:solidFill>
                  <a:srgbClr val="003478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Bebas Neue" charset="0"/>
              </a:rPr>
              <a:t>شـكـراً جـزيـلاً</a:t>
            </a:r>
          </a:p>
        </p:txBody>
      </p:sp>
    </p:spTree>
    <p:extLst>
      <p:ext uri="{BB962C8B-B14F-4D97-AF65-F5344CB8AC3E}">
        <p14:creationId xmlns:p14="http://schemas.microsoft.com/office/powerpoint/2010/main" val="22011093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THINKCELLUNDODONOTDELETE" val="0"/>
  <p:tag name="_AMO_UNIQUEIDENTIFIER" val="251e5f8d-e1db-46fb-856c-387f5069f4f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fKu.d.u6EdNWvyWp_RvP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7hgE_.nGQJS2eH9qTmVK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9wGcfh.lRMlz_kLMlTSG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TIWmAZl7Ec0hP0yeGwYz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.mXBUkU4kTmTJqyB2CH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dzexsaJEybGSa5Ahnnw1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VRE19IeoLoZG18wnVsY_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Fs0NDc.lmuQostPITvc4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O1jSqDE_IZaN2ToWXr4J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_OETzdqAaD1oz7hngdD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cBFXfYwUj16UtiO30JOb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XCmkKMhJsQAn8PBX_UFZ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h9XgL_BXM43piF_9ZYFG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hQ.7j4TWeCQkRrJjMIWh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SbgSkL_478MQzgaKKdhQ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5hRj5nZEqsKE8raCtX3a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nAAdFkvu91AdroJugb6r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7QtEXrcQxd2JrmQo.zIC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bFUKfMeiPrRBIKM2Tzg_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9_hil9BXzcCKG_5karpw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Ay58ibuc8Le8XG.svikC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e9zp89JbYTSkvR.3JuJB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k4H8e58u.NhdFEYgQO6c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ztRyBIJ0ji1WTgdcBVHw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sne7uGeOvCUTWtM9G9SO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y6CW3B05h6hXw_fqXpTD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xkKkCKIeuwQ6XxW86pIt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zwiMvtZzvm_gf5QsHscC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3yNCOUrc15o.k8oR5lJJ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jqez0CiRqwXCsHv_Zj.g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pubTwp.jU68t2jRQzQbT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h.vfPu0zizEoWo3YVHZZ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eFzyXnijNLkcJwuLKhZV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h3DvousXJQxnOwZUcEf0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ba9Q92OH3Egx6oKaBWj5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GuRX.xcdwS.68M.v9.se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nFP1BXe2nR2dngA3xoQd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HBGPnTJ4qMxZBMp_Mj8K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Y1W_BeDQo85k22nYmzil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dFkTt5To2d2L6Eisi7su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GWQ0Hf4LIN0BKB4g0JZn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TbTP8Wxe8XtSMZZGGZXu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gcCeWJmlzE_1xwDh1ETn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gtVvXGtf1lJoJsqj6Ju_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eXM49wgt.qk0ix0qzh5r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haPxjCn2e04tA008X.4g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frTE5iQGAYL1LgIxeou7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9Vbq.hcdjkOa7x_A1R7l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2DdipFydqDVkmLstU_It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3uUHa8yh_wc6GkLhSLeJ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Te4e34mumQavsZ5deji5g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kisyCFv9Id48Hy5H_js3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i41QTs2iZo9uC6U5HGGX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.70yBE3syS8gfEasqpcg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FdmNAjRndbE9XRvyq_oV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YYet5H9vDCCxcP.phApb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Hv9LgKNGJbVXO4P_ITul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qNN1kYfCMhhwfX9bMJIH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8rivKDti.DJsfDyh4mx.w"/>
</p:tagLst>
</file>

<file path=ppt/theme/theme1.xml><?xml version="1.0" encoding="utf-8"?>
<a:theme xmlns:a="http://schemas.openxmlformats.org/drawingml/2006/main" name="Presentation Theme 2018_v0.449">
  <a:themeElements>
    <a:clrScheme name="Daman colour palette">
      <a:dk1>
        <a:srgbClr val="58595B"/>
      </a:dk1>
      <a:lt1>
        <a:srgbClr val="FFFFFF"/>
      </a:lt1>
      <a:dk2>
        <a:srgbClr val="003478"/>
      </a:dk2>
      <a:lt2>
        <a:srgbClr val="882345"/>
      </a:lt2>
      <a:accent1>
        <a:srgbClr val="85CDDB"/>
      </a:accent1>
      <a:accent2>
        <a:srgbClr val="00A599"/>
      </a:accent2>
      <a:accent3>
        <a:srgbClr val="85754E"/>
      </a:accent3>
      <a:accent4>
        <a:srgbClr val="CA7700"/>
      </a:accent4>
      <a:accent5>
        <a:srgbClr val="6A7F10"/>
      </a:accent5>
      <a:accent6>
        <a:srgbClr val="FF0000"/>
      </a:accent6>
      <a:hlink>
        <a:srgbClr val="58595B"/>
      </a:hlink>
      <a:folHlink>
        <a:srgbClr val="58595B"/>
      </a:folHlink>
    </a:clrScheme>
    <a:fontScheme name="Daman Custom">
      <a:majorFont>
        <a:latin typeface="Verdana"/>
        <a:ea typeface=""/>
        <a:cs typeface="Microsoft Sans Serif"/>
      </a:majorFont>
      <a:minorFont>
        <a:latin typeface="Verdana"/>
        <a:ea typeface=""/>
        <a:cs typeface="Microsoft Sans Serif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heme 2018_v0.449" id="{40F9725B-A690-4BD3-A9FF-80FB1E53B7A5}" vid="{5DEE4BCE-1E97-434E-88D1-01B3197244A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Theme 2018_v0.449</Template>
  <TotalTime>0</TotalTime>
  <Words>504</Words>
  <Application>Microsoft Office PowerPoint</Application>
  <PresentationFormat>Widescreen</PresentationFormat>
  <Paragraphs>123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Microsoft Sans Serif</vt:lpstr>
      <vt:lpstr>Verdana</vt:lpstr>
      <vt:lpstr>Presentation Theme 2018_v0.449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 Abukrayem</dc:creator>
  <cp:lastModifiedBy>Ali Anees</cp:lastModifiedBy>
  <cp:revision>499</cp:revision>
  <cp:lastPrinted>2020-02-17T16:09:04Z</cp:lastPrinted>
  <dcterms:created xsi:type="dcterms:W3CDTF">2018-12-18T08:25:20Z</dcterms:created>
  <dcterms:modified xsi:type="dcterms:W3CDTF">2020-02-18T05:38:35Z</dcterms:modified>
</cp:coreProperties>
</file>